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5" r:id="rId2"/>
    <p:sldId id="308" r:id="rId3"/>
    <p:sldId id="280" r:id="rId4"/>
    <p:sldId id="286" r:id="rId5"/>
    <p:sldId id="277" r:id="rId6"/>
    <p:sldId id="279" r:id="rId7"/>
    <p:sldId id="340" r:id="rId8"/>
    <p:sldId id="342" r:id="rId9"/>
    <p:sldId id="281" r:id="rId10"/>
    <p:sldId id="282" r:id="rId11"/>
    <p:sldId id="335" r:id="rId12"/>
    <p:sldId id="336" r:id="rId13"/>
    <p:sldId id="337" r:id="rId14"/>
    <p:sldId id="338" r:id="rId15"/>
    <p:sldId id="339" r:id="rId16"/>
    <p:sldId id="284" r:id="rId17"/>
    <p:sldId id="283" r:id="rId18"/>
    <p:sldId id="333" r:id="rId19"/>
    <p:sldId id="287" r:id="rId20"/>
    <p:sldId id="343" r:id="rId21"/>
    <p:sldId id="344" r:id="rId22"/>
    <p:sldId id="345" r:id="rId23"/>
    <p:sldId id="346" r:id="rId24"/>
    <p:sldId id="347" r:id="rId25"/>
    <p:sldId id="348" r:id="rId26"/>
    <p:sldId id="349" r:id="rId27"/>
    <p:sldId id="350" r:id="rId28"/>
    <p:sldId id="293" r:id="rId29"/>
    <p:sldId id="351" r:id="rId30"/>
    <p:sldId id="288" r:id="rId31"/>
    <p:sldId id="289"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86" r:id="rId54"/>
    <p:sldId id="385" r:id="rId55"/>
    <p:sldId id="384" r:id="rId56"/>
    <p:sldId id="381" r:id="rId57"/>
    <p:sldId id="382" r:id="rId58"/>
    <p:sldId id="383" r:id="rId59"/>
    <p:sldId id="387"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ABE4CB-6108-4ED2-B0A7-C0079526859B}"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7F3D8-FDF7-489B-BF7C-182329B5124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BE4CB-6108-4ED2-B0A7-C0079526859B}"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7F3D8-FDF7-489B-BF7C-182329B5124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BE4CB-6108-4ED2-B0A7-C0079526859B}"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7F3D8-FDF7-489B-BF7C-182329B5124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BE4CB-6108-4ED2-B0A7-C0079526859B}"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7F3D8-FDF7-489B-BF7C-182329B5124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ABE4CB-6108-4ED2-B0A7-C0079526859B}"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7F3D8-FDF7-489B-BF7C-182329B5124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ABE4CB-6108-4ED2-B0A7-C0079526859B}"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C7F3D8-FDF7-489B-BF7C-182329B5124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ABE4CB-6108-4ED2-B0A7-C0079526859B}" type="datetimeFigureOut">
              <a:rPr lang="en-US" smtClean="0"/>
              <a:pPr/>
              <a:t>7/15/2025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C7F3D8-FDF7-489B-BF7C-182329B5124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ABE4CB-6108-4ED2-B0A7-C0079526859B}" type="datetimeFigureOut">
              <a:rPr lang="en-US" smtClean="0"/>
              <a:pPr/>
              <a:t>7/15/2025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C7F3D8-FDF7-489B-BF7C-182329B5124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BE4CB-6108-4ED2-B0A7-C0079526859B}" type="datetimeFigureOut">
              <a:rPr lang="en-US" smtClean="0"/>
              <a:pPr/>
              <a:t>7/15/2025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C7F3D8-FDF7-489B-BF7C-182329B5124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ABE4CB-6108-4ED2-B0A7-C0079526859B}"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C7F3D8-FDF7-489B-BF7C-182329B5124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ABE4CB-6108-4ED2-B0A7-C0079526859B}"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C7F3D8-FDF7-489B-BF7C-182329B5124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BE4CB-6108-4ED2-B0A7-C0079526859B}" type="datetimeFigureOut">
              <a:rPr lang="en-US" smtClean="0"/>
              <a:pPr/>
              <a:t>7/15/2025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C7F3D8-FDF7-489B-BF7C-182329B5124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hacken.io/discover/double-spending/"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hacken.io/insights/sybil-attack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shiksha.com/online-courses/articles/proof-of-stake-pos-in-blockchain/" TargetMode="External"/><Relationship Id="rId2" Type="http://schemas.openxmlformats.org/officeDocument/2006/relationships/hyperlink" Target="https://www.shiksha.com/online-courses/articles/proof-of-work-pow-in-blockchai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438400"/>
            <a:ext cx="7772400" cy="1847850"/>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19ZO03 </a:t>
            </a:r>
            <a:r>
              <a:rPr lang="en-US" b="1" dirty="0">
                <a:latin typeface="Times New Roman" panose="02020603050405020304" pitchFamily="18" charset="0"/>
                <a:cs typeface="Times New Roman" panose="02020603050405020304" pitchFamily="18" charset="0"/>
              </a:rPr>
              <a:t>- INTRODUCTION TO BLOCKCHAIN TECHNOLOGY</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Generic elements of a blockchain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800" b="1" dirty="0" smtClean="0">
                <a:latin typeface="Times New Roman" panose="02020603050405020304" pitchFamily="18" charset="0"/>
                <a:cs typeface="Times New Roman" panose="02020603050405020304" pitchFamily="18" charset="0"/>
              </a:rPr>
              <a:t>SMART CONTRACTS</a:t>
            </a:r>
          </a:p>
          <a:p>
            <a:pPr lvl="1" algn="just">
              <a:buFont typeface="Wingdings" pitchFamily="2" charset="2"/>
              <a:buChar char="Ø"/>
            </a:pPr>
            <a:r>
              <a:rPr lang="en-US" dirty="0" smtClean="0">
                <a:latin typeface="Times New Roman" panose="02020603050405020304" pitchFamily="18" charset="0"/>
                <a:cs typeface="Times New Roman" panose="02020603050405020304" pitchFamily="18" charset="0"/>
              </a:rPr>
              <a:t>These programs run on top of the blockchain and</a:t>
            </a:r>
          </a:p>
          <a:p>
            <a:pPr lvl="1" algn="just">
              <a:buNone/>
            </a:pPr>
            <a:r>
              <a:rPr lang="en-US" dirty="0" smtClean="0">
                <a:latin typeface="Times New Roman" panose="02020603050405020304" pitchFamily="18" charset="0"/>
                <a:cs typeface="Times New Roman" panose="02020603050405020304" pitchFamily="18" charset="0"/>
              </a:rPr>
              <a:t>   encapsulate the business logic to be executed when certain conditions are met.</a:t>
            </a:r>
          </a:p>
          <a:p>
            <a:pPr lvl="1" algn="just">
              <a:buFont typeface="Wingdings" pitchFamily="2" charset="2"/>
              <a:buChar char="Ø"/>
            </a:pPr>
            <a:r>
              <a:rPr lang="en-US" dirty="0" smtClean="0">
                <a:latin typeface="Times New Roman" panose="02020603050405020304" pitchFamily="18" charset="0"/>
                <a:cs typeface="Times New Roman" panose="02020603050405020304" pitchFamily="18" charset="0"/>
              </a:rPr>
              <a:t>The smart contract feature is not available in all blockchains but is now becoming a very desirable feature due to the flexibility</a:t>
            </a:r>
            <a:r>
              <a:rPr lang="en-US" dirty="0" smtClean="0"/>
              <a:t>.   </a:t>
            </a:r>
          </a:p>
          <a:p>
            <a:pPr marL="457200" lvl="1" indent="0" algn="just">
              <a:buNone/>
            </a:pPr>
            <a:endParaRPr lang="en-US" dirty="0" smtClean="0"/>
          </a:p>
          <a:p>
            <a:pPr lvl="1" algn="just">
              <a:buFont typeface="Wingdings" pitchFamily="2" charset="2"/>
              <a:buChar char="Ø"/>
            </a:pP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
            </a:r>
            <a:br>
              <a:rPr lang="en-US" b="1" dirty="0" smtClean="0"/>
            </a:br>
            <a:r>
              <a:rPr lang="en-US" b="1" dirty="0" smtClean="0">
                <a:solidFill>
                  <a:srgbClr val="0070C0"/>
                </a:solidFill>
              </a:rPr>
              <a:t>SMART CONTRACTS</a:t>
            </a:r>
            <a:r>
              <a:rPr lang="en-US" b="1" dirty="0" smtClean="0"/>
              <a:t/>
            </a:r>
            <a:br>
              <a:rPr lang="en-US" b="1" dirty="0" smtClean="0"/>
            </a:b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457200" y="1219200"/>
            <a:ext cx="8382000" cy="42743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solidFill>
                  <a:srgbClr val="0070C0"/>
                </a:solidFill>
              </a:rPr>
              <a:t/>
            </a:r>
            <a:br>
              <a:rPr lang="en-US" b="1" dirty="0" smtClean="0">
                <a:solidFill>
                  <a:srgbClr val="0070C0"/>
                </a:solidFill>
              </a:rPr>
            </a:br>
            <a:r>
              <a:rPr lang="en-US" b="1" dirty="0" smtClean="0">
                <a:solidFill>
                  <a:srgbClr val="0070C0"/>
                </a:solidFill>
              </a:rPr>
              <a:t>SMART CONTRACTS</a:t>
            </a:r>
            <a:r>
              <a:rPr lang="en-US" b="1" dirty="0" smtClean="0"/>
              <a:t/>
            </a:r>
            <a:br>
              <a:rPr lang="en-US" b="1" dirty="0" smtClean="0"/>
            </a:b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0" y="990600"/>
            <a:ext cx="885953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52400" y="304800"/>
            <a:ext cx="8534400"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457200" y="2053700"/>
            <a:ext cx="8229600" cy="3618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457200" y="1791074"/>
            <a:ext cx="8229600" cy="41442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smtClean="0">
                <a:latin typeface="Times New Roman" panose="02020603050405020304" pitchFamily="18" charset="0"/>
                <a:cs typeface="Times New Roman" panose="02020603050405020304" pitchFamily="18" charset="0"/>
              </a:rPr>
              <a:t>Generic elements of a blockchain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b="1" dirty="0" smtClean="0">
                <a:latin typeface="Times New Roman" panose="02020603050405020304" pitchFamily="18" charset="0"/>
                <a:cs typeface="Times New Roman" panose="02020603050405020304" pitchFamily="18" charset="0"/>
              </a:rPr>
              <a:t>VIRTUAL MACHINE</a:t>
            </a:r>
          </a:p>
          <a:p>
            <a:pPr lvl="1" algn="just">
              <a:buFont typeface="Wingdings" pitchFamily="2" charset="2"/>
              <a:buChar char="Ø"/>
            </a:pPr>
            <a:r>
              <a:rPr lang="en-US" sz="2400" dirty="0" smtClean="0">
                <a:latin typeface="Times New Roman" panose="02020603050405020304" pitchFamily="18" charset="0"/>
                <a:cs typeface="Times New Roman" panose="02020603050405020304" pitchFamily="18" charset="0"/>
              </a:rPr>
              <a:t>It is an extension of a transaction script</a:t>
            </a:r>
          </a:p>
          <a:p>
            <a:pPr lvl="1" algn="just">
              <a:buFont typeface="Wingdings" pitchFamily="2" charset="2"/>
              <a:buChar char="Ø"/>
            </a:pPr>
            <a:r>
              <a:rPr lang="en-US" sz="2400" dirty="0">
                <a:latin typeface="Times New Roman" panose="02020603050405020304" pitchFamily="18" charset="0"/>
                <a:cs typeface="Times New Roman" panose="02020603050405020304" pitchFamily="18" charset="0"/>
              </a:rPr>
              <a:t>A</a:t>
            </a:r>
            <a:r>
              <a:rPr lang="en-US" sz="2400" dirty="0" smtClean="0">
                <a:latin typeface="Times New Roman" panose="02020603050405020304" pitchFamily="18" charset="0"/>
                <a:cs typeface="Times New Roman" panose="02020603050405020304" pitchFamily="18" charset="0"/>
              </a:rPr>
              <a:t>llows Turing complete code to be run on a Blockchain</a:t>
            </a:r>
          </a:p>
          <a:p>
            <a:pPr lvl="1" algn="just">
              <a:buFont typeface="Wingdings" pitchFamily="2" charset="2"/>
              <a:buChar char="Ø"/>
            </a:pPr>
            <a:r>
              <a:rPr lang="en-US" sz="2400" dirty="0" smtClean="0">
                <a:latin typeface="Times New Roman" panose="02020603050405020304" pitchFamily="18" charset="0"/>
                <a:cs typeface="Times New Roman" panose="02020603050405020304" pitchFamily="18" charset="0"/>
              </a:rPr>
              <a:t>Various blockchains use virtual machines to run programs, for example </a:t>
            </a:r>
            <a:r>
              <a:rPr lang="en-US" sz="2400" b="1" dirty="0" smtClean="0">
                <a:latin typeface="Times New Roman" panose="02020603050405020304" pitchFamily="18" charset="0"/>
                <a:cs typeface="Times New Roman" panose="02020603050405020304" pitchFamily="18" charset="0"/>
              </a:rPr>
              <a:t>Ethereum Virtual Machine (EVM) and Chain Virtual Machine (CVM).</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smtClean="0">
                <a:latin typeface="Times New Roman" panose="02020603050405020304" pitchFamily="18" charset="0"/>
                <a:cs typeface="Times New Roman" panose="02020603050405020304" pitchFamily="18" charset="0"/>
              </a:rPr>
              <a:t>Generic elements of a blockchain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b="1" dirty="0" smtClean="0">
                <a:latin typeface="Times New Roman" panose="02020603050405020304" pitchFamily="18" charset="0"/>
                <a:cs typeface="Times New Roman" panose="02020603050405020304" pitchFamily="18" charset="0"/>
              </a:rPr>
              <a:t>STATE MACHINE</a:t>
            </a:r>
          </a:p>
          <a:p>
            <a:pPr lvl="1" algn="just">
              <a:buFont typeface="Wingdings" pitchFamily="2" charset="2"/>
              <a:buChar char="Ø"/>
            </a:pPr>
            <a:r>
              <a:rPr lang="en-US" dirty="0">
                <a:latin typeface="Times New Roman" panose="02020603050405020304" pitchFamily="18" charset="0"/>
                <a:cs typeface="Times New Roman" panose="02020603050405020304" pitchFamily="18" charset="0"/>
              </a:rPr>
              <a:t>B</a:t>
            </a:r>
            <a:r>
              <a:rPr lang="en-US" dirty="0" smtClean="0">
                <a:latin typeface="Times New Roman" panose="02020603050405020304" pitchFamily="18" charset="0"/>
                <a:cs typeface="Times New Roman" panose="02020603050405020304" pitchFamily="18" charset="0"/>
              </a:rPr>
              <a:t>lockchain can be viewed as a state transition</a:t>
            </a:r>
          </a:p>
          <a:p>
            <a:pPr lvl="1" algn="just">
              <a:buNone/>
            </a:pPr>
            <a:r>
              <a:rPr lang="en-US" dirty="0" smtClean="0">
                <a:latin typeface="Times New Roman" panose="02020603050405020304" pitchFamily="18" charset="0"/>
                <a:cs typeface="Times New Roman" panose="02020603050405020304" pitchFamily="18" charset="0"/>
              </a:rPr>
              <a:t> mechanism.</a:t>
            </a:r>
          </a:p>
          <a:p>
            <a:pPr lvl="1" algn="just">
              <a:buFont typeface="Wingdings" pitchFamily="2" charset="2"/>
              <a:buChar char="Ø"/>
            </a:pP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state is modified from its initial form to the next and eventually to a final form as a result of a transaction execution and validation process by nodes.</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Block structure</a:t>
            </a:r>
            <a:endParaRPr lang="en-US" b="1" dirty="0"/>
          </a:p>
        </p:txBody>
      </p:sp>
      <p:pic>
        <p:nvPicPr>
          <p:cNvPr id="1026" name="Picture 2"/>
          <p:cNvPicPr>
            <a:picLocks noGrp="1" noChangeAspect="1" noChangeArrowheads="1"/>
          </p:cNvPicPr>
          <p:nvPr>
            <p:ph idx="1"/>
          </p:nvPr>
        </p:nvPicPr>
        <p:blipFill>
          <a:blip r:embed="rId2"/>
          <a:srcRect/>
          <a:stretch>
            <a:fillRect/>
          </a:stretch>
        </p:blipFill>
        <p:spPr bwMode="auto">
          <a:xfrm>
            <a:off x="1295400" y="838200"/>
            <a:ext cx="6418689"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Consensus Mechanisms</a:t>
            </a:r>
            <a:endParaRPr lang="en-US" dirty="0"/>
          </a:p>
        </p:txBody>
      </p:sp>
      <p:sp>
        <p:nvSpPr>
          <p:cNvPr id="3" name="Content Placeholder 2"/>
          <p:cNvSpPr>
            <a:spLocks noGrp="1"/>
          </p:cNvSpPr>
          <p:nvPr>
            <p:ph idx="1"/>
          </p:nvPr>
        </p:nvSpPr>
        <p:spPr/>
        <p:txBody>
          <a:bodyPr>
            <a:normAutofit/>
          </a:bodyPr>
          <a:lstStyle/>
          <a:p>
            <a:pPr algn="just"/>
            <a:r>
              <a:rPr lang="en-US" sz="2800" b="1" dirty="0" smtClean="0">
                <a:latin typeface="Times New Roman" panose="02020603050405020304" pitchFamily="18" charset="0"/>
                <a:cs typeface="Times New Roman" panose="02020603050405020304" pitchFamily="18" charset="0"/>
              </a:rPr>
              <a:t>Consensus: </a:t>
            </a:r>
            <a:r>
              <a:rPr lang="en-US" sz="2800" dirty="0" smtClean="0">
                <a:latin typeface="Times New Roman" panose="02020603050405020304" pitchFamily="18" charset="0"/>
                <a:cs typeface="Times New Roman" panose="02020603050405020304" pitchFamily="18" charset="0"/>
              </a:rPr>
              <a:t>It is a process of agreement between distrusting nodes on a final </a:t>
            </a:r>
            <a:r>
              <a:rPr lang="en-US" sz="2800" b="1" dirty="0" smtClean="0">
                <a:latin typeface="Times New Roman" panose="02020603050405020304" pitchFamily="18" charset="0"/>
                <a:cs typeface="Times New Roman" panose="02020603050405020304" pitchFamily="18" charset="0"/>
              </a:rPr>
              <a:t>state of data.</a:t>
            </a:r>
          </a:p>
          <a:p>
            <a:pPr algn="just"/>
            <a:r>
              <a:rPr lang="en-US" sz="2800" dirty="0" smtClean="0">
                <a:latin typeface="Times New Roman" panose="02020603050405020304" pitchFamily="18" charset="0"/>
                <a:cs typeface="Times New Roman" panose="02020603050405020304" pitchFamily="18" charset="0"/>
              </a:rPr>
              <a:t>This concept of achieving consensus (agree on a single value) between multiple nodes is known as </a:t>
            </a:r>
            <a:r>
              <a:rPr lang="en-US" sz="2800" b="1" dirty="0" smtClean="0">
                <a:latin typeface="Times New Roman" panose="02020603050405020304" pitchFamily="18" charset="0"/>
                <a:cs typeface="Times New Roman" panose="02020603050405020304" pitchFamily="18" charset="0"/>
              </a:rPr>
              <a:t>distributed consensus</a:t>
            </a:r>
            <a:r>
              <a:rPr lang="en-US" sz="2800" dirty="0" smtClean="0">
                <a:latin typeface="Times New Roman" panose="02020603050405020304" pitchFamily="18" charset="0"/>
                <a:cs typeface="Times New Roman" panose="02020603050405020304" pitchFamily="18" charset="0"/>
              </a:rPr>
              <a:t>.</a:t>
            </a:r>
          </a:p>
          <a:p>
            <a:pPr algn="just"/>
            <a:r>
              <a:rPr lang="en-US" sz="2800" dirty="0" smtClean="0">
                <a:latin typeface="Times New Roman" panose="02020603050405020304" pitchFamily="18" charset="0"/>
                <a:cs typeface="Times New Roman" panose="02020603050405020304" pitchFamily="18" charset="0"/>
              </a:rPr>
              <a:t>A consensus mechanism is a set of steps that are taken by all, or most, nodes in order to agree on a </a:t>
            </a:r>
            <a:r>
              <a:rPr lang="en-US" sz="2800" b="1" dirty="0" smtClean="0">
                <a:latin typeface="Times New Roman" panose="02020603050405020304" pitchFamily="18" charset="0"/>
                <a:cs typeface="Times New Roman" panose="02020603050405020304" pitchFamily="18" charset="0"/>
              </a:rPr>
              <a:t>proposed state or value</a:t>
            </a:r>
            <a:r>
              <a:rPr lang="en-US" sz="2800" dirty="0" smtClean="0">
                <a:latin typeface="Times New Roman" panose="02020603050405020304" pitchFamily="18" charset="0"/>
                <a:cs typeface="Times New Roman" panose="02020603050405020304" pitchFamily="18" charset="0"/>
              </a:rPr>
              <a:t>.</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4000" b="1" dirty="0"/>
              <a:t>Syllabus</a:t>
            </a:r>
          </a:p>
        </p:txBody>
      </p:sp>
      <p:sp>
        <p:nvSpPr>
          <p:cNvPr id="3" name="Content Placeholder 2"/>
          <p:cNvSpPr>
            <a:spLocks noGrp="1"/>
          </p:cNvSpPr>
          <p:nvPr>
            <p:ph idx="1"/>
          </p:nvPr>
        </p:nvSpPr>
        <p:spPr>
          <a:xfrm>
            <a:off x="304800" y="838200"/>
            <a:ext cx="8610600" cy="5638800"/>
          </a:xfrm>
        </p:spPr>
        <p:txBody>
          <a:bodyPr>
            <a:normAutofit fontScale="85000" lnSpcReduction="10000"/>
          </a:bodyPr>
          <a:lstStyle/>
          <a:p>
            <a:pPr>
              <a:lnSpc>
                <a:spcPct val="150000"/>
              </a:lnSpc>
              <a:spcBef>
                <a:spcPts val="0"/>
              </a:spcBef>
            </a:pPr>
            <a:r>
              <a:rPr lang="en-US" sz="2300" b="1" dirty="0"/>
              <a:t>INTRODUCTION: </a:t>
            </a:r>
            <a:r>
              <a:rPr lang="en-US" sz="2300" dirty="0" smtClean="0"/>
              <a:t>Distributed System, P2P system,  Hadoop Distributed File System, </a:t>
            </a:r>
            <a:r>
              <a:rPr lang="en-US" sz="2300" dirty="0"/>
              <a:t>Distributed Hash Table, ASIC resistance, issues, Distributed Ledger Technology- Private, public and permissioned ledgers - Cryptographic primitives- public key cryptography- Digital Signature Algorithm -Hashing- Blockchain evolution- Structure of Blockchain – Life of Blockchain application - consensus – Byzantine General problem and Fault Tolerance   </a:t>
            </a:r>
            <a:r>
              <a:rPr lang="en-US" sz="2300" dirty="0" smtClean="0"/>
              <a:t>                 </a:t>
            </a:r>
            <a:r>
              <a:rPr lang="en-US" sz="2300" dirty="0"/>
              <a:t>(11)</a:t>
            </a:r>
          </a:p>
          <a:p>
            <a:pPr>
              <a:lnSpc>
                <a:spcPct val="150000"/>
              </a:lnSpc>
              <a:spcBef>
                <a:spcPts val="0"/>
              </a:spcBef>
            </a:pPr>
            <a:r>
              <a:rPr lang="en-US" sz="2300" b="1" dirty="0" smtClean="0"/>
              <a:t>BLOCKCHAIN 1.0 - BITCOIN AND CRYPTOCURRENCY  :</a:t>
            </a:r>
            <a:r>
              <a:rPr lang="en-US" sz="2300" dirty="0" smtClean="0"/>
              <a:t>   Block Hash  - structure of block – syntax , structures, and validation - transaction life cycle-  transaction types – Hash computation and </a:t>
            </a:r>
            <a:r>
              <a:rPr lang="en-US" sz="2300" dirty="0" err="1" smtClean="0"/>
              <a:t>Merkle</a:t>
            </a:r>
            <a:r>
              <a:rPr lang="en-US" sz="2300" dirty="0" smtClean="0"/>
              <a:t> Hash Tree  -Bit coin and importance- Creation of coins–Bitcoin P2P Network-, Bitcoin protocols - Mining strategy and rewards – </a:t>
            </a:r>
            <a:r>
              <a:rPr lang="en-US" sz="2300" dirty="0" err="1" smtClean="0"/>
              <a:t>PoW</a:t>
            </a:r>
            <a:r>
              <a:rPr lang="en-US" sz="2300" dirty="0" smtClean="0"/>
              <a:t> and </a:t>
            </a:r>
            <a:r>
              <a:rPr lang="en-US" sz="2300" dirty="0" err="1" smtClean="0"/>
              <a:t>PoS</a:t>
            </a:r>
            <a:r>
              <a:rPr lang="en-US" sz="2300" dirty="0" smtClean="0"/>
              <a:t> – Difficulty, hash rate– Wallets- Double spending – forking-  Token, </a:t>
            </a:r>
            <a:r>
              <a:rPr lang="en-US" sz="2300" dirty="0" err="1" smtClean="0"/>
              <a:t>Coinbase</a:t>
            </a:r>
            <a:r>
              <a:rPr lang="en-US" sz="2300" dirty="0" smtClean="0"/>
              <a:t> - practice on MTH              (12)</a:t>
            </a:r>
          </a:p>
          <a:p>
            <a:pPr>
              <a:lnSpc>
                <a:spcPct val="150000"/>
              </a:lnSpc>
              <a:spcBef>
                <a:spcPts val="0"/>
              </a:spcBef>
              <a:buNone/>
            </a:pPr>
            <a:r>
              <a:rPr lang="en-US" sz="2300" dirty="0" smtClean="0"/>
              <a:t>                                                                          </a:t>
            </a:r>
            <a:endParaRPr lang="en-US"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04887" y="1066800"/>
            <a:ext cx="7134225" cy="5015706"/>
          </a:xfrm>
          <a:prstGeom prst="rect">
            <a:avLst/>
          </a:prstGeom>
        </p:spPr>
      </p:pic>
      <p:sp>
        <p:nvSpPr>
          <p:cNvPr id="5" name="TextBox 4"/>
          <p:cNvSpPr txBox="1"/>
          <p:nvPr/>
        </p:nvSpPr>
        <p:spPr>
          <a:xfrm>
            <a:off x="76200" y="228600"/>
            <a:ext cx="8382000" cy="646331"/>
          </a:xfrm>
          <a:prstGeom prst="rect">
            <a:avLst/>
          </a:prstGeom>
          <a:noFill/>
        </p:spPr>
        <p:txBody>
          <a:bodyPr wrap="square" rtlCol="0">
            <a:spAutoFit/>
          </a:bodyPr>
          <a:lstStyle/>
          <a:p>
            <a:r>
              <a:rPr lang="en-GB" sz="3600" dirty="0" smtClean="0">
                <a:latin typeface="Times New Roman" panose="02020603050405020304" pitchFamily="18" charset="0"/>
                <a:cs typeface="Times New Roman" panose="02020603050405020304" pitchFamily="18" charset="0"/>
              </a:rPr>
              <a:t>Classical Distributed Consensus Problem</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6027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1034143"/>
            <a:ext cx="3810001" cy="5791200"/>
          </a:xfrm>
          <a:prstGeom prst="rect">
            <a:avLst/>
          </a:prstGeom>
        </p:spPr>
      </p:pic>
      <p:pic>
        <p:nvPicPr>
          <p:cNvPr id="5" name="Content Placeholder 3"/>
          <p:cNvPicPr>
            <a:picLocks noGrp="1" noChangeAspect="1"/>
          </p:cNvPicPr>
          <p:nvPr>
            <p:ph idx="1"/>
          </p:nvPr>
        </p:nvPicPr>
        <p:blipFill>
          <a:blip r:embed="rId3"/>
          <a:stretch>
            <a:fillRect/>
          </a:stretch>
        </p:blipFill>
        <p:spPr>
          <a:xfrm>
            <a:off x="3962400" y="990600"/>
            <a:ext cx="5029200" cy="5867400"/>
          </a:xfrm>
          <a:prstGeom prst="rect">
            <a:avLst/>
          </a:prstGeom>
        </p:spPr>
      </p:pic>
      <p:sp>
        <p:nvSpPr>
          <p:cNvPr id="6" name="TextBox 5"/>
          <p:cNvSpPr txBox="1"/>
          <p:nvPr/>
        </p:nvSpPr>
        <p:spPr>
          <a:xfrm>
            <a:off x="76200" y="228600"/>
            <a:ext cx="8382000" cy="646331"/>
          </a:xfrm>
          <a:prstGeom prst="rect">
            <a:avLst/>
          </a:prstGeom>
          <a:noFill/>
        </p:spPr>
        <p:txBody>
          <a:bodyPr wrap="square" rtlCol="0">
            <a:spAutoFit/>
          </a:bodyPr>
          <a:lstStyle/>
          <a:p>
            <a:r>
              <a:rPr lang="en-GB" sz="3600" dirty="0" smtClean="0">
                <a:latin typeface="Times New Roman" panose="02020603050405020304" pitchFamily="18" charset="0"/>
                <a:cs typeface="Times New Roman" panose="02020603050405020304" pitchFamily="18" charset="0"/>
              </a:rPr>
              <a:t>Classical Distributed Consensus Problem</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405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004887" y="685800"/>
            <a:ext cx="7134225" cy="5377656"/>
          </a:xfrm>
          <a:prstGeom prst="rect">
            <a:avLst/>
          </a:prstGeom>
        </p:spPr>
      </p:pic>
    </p:spTree>
    <p:extLst>
      <p:ext uri="{BB962C8B-B14F-4D97-AF65-F5344CB8AC3E}">
        <p14:creationId xmlns:p14="http://schemas.microsoft.com/office/powerpoint/2010/main" val="597832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Distributed Consensus</a:t>
            </a:r>
            <a:endParaRPr lang="en-IN" dirty="0"/>
          </a:p>
        </p:txBody>
      </p:sp>
      <p:pic>
        <p:nvPicPr>
          <p:cNvPr id="4" name="Content Placeholder 3"/>
          <p:cNvPicPr>
            <a:picLocks noGrp="1" noChangeAspect="1"/>
          </p:cNvPicPr>
          <p:nvPr>
            <p:ph idx="1"/>
          </p:nvPr>
        </p:nvPicPr>
        <p:blipFill>
          <a:blip r:embed="rId2"/>
          <a:stretch>
            <a:fillRect/>
          </a:stretch>
        </p:blipFill>
        <p:spPr>
          <a:xfrm>
            <a:off x="838200" y="1705769"/>
            <a:ext cx="7043737" cy="4314825"/>
          </a:xfrm>
          <a:prstGeom prst="rect">
            <a:avLst/>
          </a:prstGeom>
        </p:spPr>
      </p:pic>
    </p:spTree>
    <p:extLst>
      <p:ext uri="{BB962C8B-B14F-4D97-AF65-F5344CB8AC3E}">
        <p14:creationId xmlns:p14="http://schemas.microsoft.com/office/powerpoint/2010/main" val="1596662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Distributed Consensus</a:t>
            </a:r>
            <a:endParaRPr lang="en-IN" dirty="0"/>
          </a:p>
        </p:txBody>
      </p:sp>
      <p:pic>
        <p:nvPicPr>
          <p:cNvPr id="6" name="Picture 5"/>
          <p:cNvPicPr>
            <a:picLocks noChangeAspect="1"/>
          </p:cNvPicPr>
          <p:nvPr/>
        </p:nvPicPr>
        <p:blipFill>
          <a:blip r:embed="rId2"/>
          <a:stretch>
            <a:fillRect/>
          </a:stretch>
        </p:blipFill>
        <p:spPr>
          <a:xfrm>
            <a:off x="1281112" y="2057400"/>
            <a:ext cx="6581775" cy="4219575"/>
          </a:xfrm>
          <a:prstGeom prst="rect">
            <a:avLst/>
          </a:prstGeom>
        </p:spPr>
      </p:pic>
    </p:spTree>
    <p:extLst>
      <p:ext uri="{BB962C8B-B14F-4D97-AF65-F5344CB8AC3E}">
        <p14:creationId xmlns:p14="http://schemas.microsoft.com/office/powerpoint/2010/main" val="31902357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Distributed Consensus</a:t>
            </a:r>
            <a:endParaRPr lang="en-IN" dirty="0"/>
          </a:p>
        </p:txBody>
      </p:sp>
      <p:pic>
        <p:nvPicPr>
          <p:cNvPr id="5" name="Content Placeholder 4"/>
          <p:cNvPicPr>
            <a:picLocks noGrp="1" noChangeAspect="1"/>
          </p:cNvPicPr>
          <p:nvPr>
            <p:ph sz="half" idx="1"/>
          </p:nvPr>
        </p:nvPicPr>
        <p:blipFill>
          <a:blip r:embed="rId2"/>
          <a:stretch>
            <a:fillRect/>
          </a:stretch>
        </p:blipFill>
        <p:spPr>
          <a:xfrm>
            <a:off x="457200" y="1600200"/>
            <a:ext cx="4038600" cy="4343400"/>
          </a:xfrm>
          <a:prstGeom prst="rect">
            <a:avLst/>
          </a:prstGeom>
        </p:spPr>
      </p:pic>
      <p:pic>
        <p:nvPicPr>
          <p:cNvPr id="6" name="Content Placeholder 5"/>
          <p:cNvPicPr>
            <a:picLocks noGrp="1" noChangeAspect="1"/>
          </p:cNvPicPr>
          <p:nvPr>
            <p:ph sz="half" idx="2"/>
          </p:nvPr>
        </p:nvPicPr>
        <p:blipFill>
          <a:blip r:embed="rId3"/>
          <a:stretch>
            <a:fillRect/>
          </a:stretch>
        </p:blipFill>
        <p:spPr>
          <a:xfrm>
            <a:off x="4648200" y="1600201"/>
            <a:ext cx="4038600" cy="4191000"/>
          </a:xfrm>
          <a:prstGeom prst="rect">
            <a:avLst/>
          </a:prstGeom>
        </p:spPr>
      </p:pic>
    </p:spTree>
    <p:extLst>
      <p:ext uri="{BB962C8B-B14F-4D97-AF65-F5344CB8AC3E}">
        <p14:creationId xmlns:p14="http://schemas.microsoft.com/office/powerpoint/2010/main" val="33822755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latin typeface="Times New Roman" panose="02020603050405020304" pitchFamily="18" charset="0"/>
                <a:cs typeface="Times New Roman" panose="02020603050405020304" pitchFamily="18" charset="0"/>
              </a:rPr>
              <a:t>Distributed Consensus</a:t>
            </a:r>
            <a:endParaRPr lang="en-IN" sz="4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1"/>
          </p:nvPr>
        </p:nvPicPr>
        <p:blipFill>
          <a:blip r:embed="rId2"/>
          <a:stretch>
            <a:fillRect/>
          </a:stretch>
        </p:blipFill>
        <p:spPr>
          <a:xfrm>
            <a:off x="457200" y="1676399"/>
            <a:ext cx="4038600" cy="4449763"/>
          </a:xfrm>
          <a:prstGeom prst="rect">
            <a:avLst/>
          </a:prstGeom>
        </p:spPr>
      </p:pic>
      <p:pic>
        <p:nvPicPr>
          <p:cNvPr id="6" name="Content Placeholder 5"/>
          <p:cNvPicPr>
            <a:picLocks noGrp="1" noChangeAspect="1"/>
          </p:cNvPicPr>
          <p:nvPr>
            <p:ph sz="half" idx="2"/>
          </p:nvPr>
        </p:nvPicPr>
        <p:blipFill>
          <a:blip r:embed="rId3"/>
          <a:stretch>
            <a:fillRect/>
          </a:stretch>
        </p:blipFill>
        <p:spPr>
          <a:xfrm>
            <a:off x="4648200" y="1676400"/>
            <a:ext cx="4038600" cy="4449762"/>
          </a:xfrm>
          <a:prstGeom prst="rect">
            <a:avLst/>
          </a:prstGeom>
        </p:spPr>
      </p:pic>
    </p:spTree>
    <p:extLst>
      <p:ext uri="{BB962C8B-B14F-4D97-AF65-F5344CB8AC3E}">
        <p14:creationId xmlns:p14="http://schemas.microsoft.com/office/powerpoint/2010/main" val="722780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sz="half" idx="1"/>
          </p:nvPr>
        </p:nvPicPr>
        <p:blipFill>
          <a:blip r:embed="rId2"/>
          <a:stretch>
            <a:fillRect/>
          </a:stretch>
        </p:blipFill>
        <p:spPr>
          <a:xfrm>
            <a:off x="457200" y="1752599"/>
            <a:ext cx="4038600" cy="4373563"/>
          </a:xfrm>
          <a:prstGeom prst="rect">
            <a:avLst/>
          </a:prstGeom>
        </p:spPr>
      </p:pic>
      <p:pic>
        <p:nvPicPr>
          <p:cNvPr id="6" name="Content Placeholder 5"/>
          <p:cNvPicPr>
            <a:picLocks noGrp="1" noChangeAspect="1"/>
          </p:cNvPicPr>
          <p:nvPr>
            <p:ph sz="half" idx="2"/>
          </p:nvPr>
        </p:nvPicPr>
        <p:blipFill>
          <a:blip r:embed="rId3"/>
          <a:stretch>
            <a:fillRect/>
          </a:stretch>
        </p:blipFill>
        <p:spPr>
          <a:xfrm>
            <a:off x="4648200" y="1752599"/>
            <a:ext cx="4038600" cy="4373563"/>
          </a:xfrm>
          <a:prstGeom prst="rect">
            <a:avLst/>
          </a:prstGeom>
        </p:spPr>
      </p:pic>
    </p:spTree>
    <p:extLst>
      <p:ext uri="{BB962C8B-B14F-4D97-AF65-F5344CB8AC3E}">
        <p14:creationId xmlns:p14="http://schemas.microsoft.com/office/powerpoint/2010/main" val="1397959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smtClean="0"/>
              <a:t>Consensus Mechanisms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219200" y="1143001"/>
            <a:ext cx="6997668" cy="3886200"/>
          </a:xfrm>
          <a:prstGeom prst="rect">
            <a:avLst/>
          </a:prstGeom>
          <a:noFill/>
          <a:ln w="9525">
            <a:noFill/>
            <a:miter lim="800000"/>
            <a:headEnd/>
            <a:tailEnd/>
          </a:ln>
          <a:effectLst/>
        </p:spPr>
      </p:pic>
      <p:sp>
        <p:nvSpPr>
          <p:cNvPr id="5" name="Rectangle 4"/>
          <p:cNvSpPr/>
          <p:nvPr/>
        </p:nvSpPr>
        <p:spPr>
          <a:xfrm>
            <a:off x="1066800" y="5257800"/>
            <a:ext cx="7848600"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P</a:t>
            </a:r>
            <a:r>
              <a:rPr lang="en-US" sz="2400" dirty="0" smtClean="0">
                <a:latin typeface="Times New Roman" panose="02020603050405020304" pitchFamily="18" charset="0"/>
                <a:cs typeface="Times New Roman" panose="02020603050405020304" pitchFamily="18" charset="0"/>
              </a:rPr>
              <a:t>rocess prevents errors and secures the network against threats such as </a:t>
            </a:r>
            <a:r>
              <a:rPr lang="en-US" sz="2400" dirty="0" smtClean="0">
                <a:latin typeface="Times New Roman" panose="02020603050405020304" pitchFamily="18" charset="0"/>
                <a:cs typeface="Times New Roman" panose="02020603050405020304" pitchFamily="18" charset="0"/>
                <a:hlinkClick r:id="rId3"/>
              </a:rPr>
              <a:t>double-spending</a:t>
            </a:r>
            <a:r>
              <a:rPr lang="en-US" sz="2400" dirty="0" smtClean="0">
                <a:latin typeface="Times New Roman" panose="02020603050405020304" pitchFamily="18" charset="0"/>
                <a:cs typeface="Times New Roman" panose="02020603050405020304" pitchFamily="18" charset="0"/>
              </a:rPr>
              <a:t> or </a:t>
            </a:r>
            <a:r>
              <a:rPr lang="en-US" sz="2400" dirty="0" smtClean="0">
                <a:latin typeface="Times New Roman" panose="02020603050405020304" pitchFamily="18" charset="0"/>
                <a:cs typeface="Times New Roman" panose="02020603050405020304" pitchFamily="18" charset="0"/>
                <a:hlinkClick r:id="rId4"/>
              </a:rPr>
              <a:t>Sybil attacks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Double Spending</a:t>
            </a:r>
            <a:endParaRPr lang="en-IN" dirty="0"/>
          </a:p>
        </p:txBody>
      </p:sp>
      <p:pic>
        <p:nvPicPr>
          <p:cNvPr id="6" name="Content Placeholder 5"/>
          <p:cNvPicPr>
            <a:picLocks noGrp="1" noChangeAspect="1"/>
          </p:cNvPicPr>
          <p:nvPr>
            <p:ph idx="1"/>
          </p:nvPr>
        </p:nvPicPr>
        <p:blipFill>
          <a:blip r:embed="rId2"/>
          <a:stretch>
            <a:fillRect/>
          </a:stretch>
        </p:blipFill>
        <p:spPr>
          <a:xfrm>
            <a:off x="1047750" y="1772444"/>
            <a:ext cx="7048500" cy="4552156"/>
          </a:xfrm>
          <a:prstGeom prst="rect">
            <a:avLst/>
          </a:prstGeom>
        </p:spPr>
      </p:pic>
    </p:spTree>
    <p:extLst>
      <p:ext uri="{BB962C8B-B14F-4D97-AF65-F5344CB8AC3E}">
        <p14:creationId xmlns:p14="http://schemas.microsoft.com/office/powerpoint/2010/main" val="28119948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Blockchain</a:t>
            </a:r>
            <a:endParaRPr lang="en-US" dirty="0"/>
          </a:p>
        </p:txBody>
      </p:sp>
      <p:pic>
        <p:nvPicPr>
          <p:cNvPr id="2051" name="Picture 3"/>
          <p:cNvPicPr>
            <a:picLocks noGrp="1" noChangeAspect="1" noChangeArrowheads="1"/>
          </p:cNvPicPr>
          <p:nvPr>
            <p:ph idx="1"/>
          </p:nvPr>
        </p:nvPicPr>
        <p:blipFill>
          <a:blip r:embed="rId2"/>
          <a:srcRect/>
          <a:stretch>
            <a:fillRect/>
          </a:stretch>
        </p:blipFill>
        <p:spPr bwMode="auto">
          <a:xfrm>
            <a:off x="1295400" y="1828800"/>
            <a:ext cx="6896615" cy="2895600"/>
          </a:xfrm>
          <a:prstGeom prst="rect">
            <a:avLst/>
          </a:prstGeom>
          <a:noFill/>
          <a:ln w="9525">
            <a:noFill/>
            <a:miter lim="800000"/>
            <a:headEnd/>
            <a:tailEnd/>
          </a:ln>
          <a:effectLst/>
        </p:spPr>
      </p:pic>
      <p:sp>
        <p:nvSpPr>
          <p:cNvPr id="6" name="Rectangle 5"/>
          <p:cNvSpPr/>
          <p:nvPr/>
        </p:nvSpPr>
        <p:spPr>
          <a:xfrm>
            <a:off x="2590800" y="4953000"/>
            <a:ext cx="3281924" cy="369332"/>
          </a:xfrm>
          <a:prstGeom prst="rect">
            <a:avLst/>
          </a:prstGeom>
        </p:spPr>
        <p:txBody>
          <a:bodyPr wrap="none">
            <a:spAutoFit/>
          </a:bodyPr>
          <a:lstStyle/>
          <a:p>
            <a:r>
              <a:rPr lang="en-US" dirty="0" smtClean="0"/>
              <a:t>Generic structure of a blockchain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CONSENSUS MECHANISMS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95400"/>
            <a:ext cx="8229600" cy="4830763"/>
          </a:xfrm>
        </p:spPr>
        <p:txBody>
          <a:bodyPr>
            <a:normAutofit/>
          </a:bodyPr>
          <a:lstStyle/>
          <a:p>
            <a:pPr algn="just"/>
            <a:r>
              <a:rPr lang="en-US" sz="2800" dirty="0" smtClean="0">
                <a:latin typeface="Times New Roman" panose="02020603050405020304" pitchFamily="18" charset="0"/>
                <a:cs typeface="Times New Roman" panose="02020603050405020304" pitchFamily="18" charset="0"/>
              </a:rPr>
              <a:t>More than three decades this concept has been researched by computer scientists in the industry and academia</a:t>
            </a:r>
          </a:p>
          <a:p>
            <a:pPr algn="just"/>
            <a:r>
              <a:rPr lang="en-US" sz="2800" dirty="0" smtClean="0">
                <a:latin typeface="Times New Roman" panose="02020603050405020304" pitchFamily="18" charset="0"/>
                <a:cs typeface="Times New Roman" panose="02020603050405020304" pitchFamily="18" charset="0"/>
              </a:rPr>
              <a:t>Consensus mechanisms have recently come into the limelight and gained much popularity with the advent of bitcoin and  blockchain</a:t>
            </a:r>
          </a:p>
          <a:p>
            <a:pPr algn="just"/>
            <a:r>
              <a:rPr lang="en-US" sz="2800" dirty="0" smtClean="0">
                <a:latin typeface="Times New Roman" panose="02020603050405020304" pitchFamily="18" charset="0"/>
                <a:cs typeface="Times New Roman" panose="02020603050405020304" pitchFamily="18" charset="0"/>
              </a:rPr>
              <a:t>There are various requirements which must be met in order to provide the desired results in a consensus mechanism.</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Consensus Requirements</a:t>
            </a:r>
          </a:p>
        </p:txBody>
      </p:sp>
      <p:sp>
        <p:nvSpPr>
          <p:cNvPr id="3" name="Content Placeholder 2"/>
          <p:cNvSpPr>
            <a:spLocks noGrp="1"/>
          </p:cNvSpPr>
          <p:nvPr>
            <p:ph idx="1"/>
          </p:nvPr>
        </p:nvSpPr>
        <p:spPr>
          <a:xfrm>
            <a:off x="457200" y="1371600"/>
            <a:ext cx="8229600" cy="5181600"/>
          </a:xfrm>
        </p:spPr>
        <p:txBody>
          <a:bodyPr>
            <a:normAutofit fontScale="85000" lnSpcReduction="20000"/>
          </a:bodyPr>
          <a:lstStyle/>
          <a:p>
            <a:pPr algn="just"/>
            <a:r>
              <a:rPr lang="en-US" b="1" dirty="0" smtClean="0">
                <a:latin typeface="Times New Roman" panose="02020603050405020304" pitchFamily="18" charset="0"/>
                <a:cs typeface="Times New Roman" panose="02020603050405020304" pitchFamily="18" charset="0"/>
              </a:rPr>
              <a:t>Agreement: </a:t>
            </a:r>
            <a:r>
              <a:rPr lang="en-US" dirty="0" smtClean="0">
                <a:latin typeface="Times New Roman" panose="02020603050405020304" pitchFamily="18" charset="0"/>
                <a:cs typeface="Times New Roman" panose="02020603050405020304" pitchFamily="18" charset="0"/>
              </a:rPr>
              <a:t>All honest nodes decide on the same value</a:t>
            </a:r>
            <a:r>
              <a:rPr lang="en-US" b="1" dirty="0" smtClean="0">
                <a:latin typeface="Times New Roman" panose="02020603050405020304" pitchFamily="18" charset="0"/>
                <a:cs typeface="Times New Roman" panose="02020603050405020304" pitchFamily="18" charset="0"/>
              </a:rPr>
              <a:t>.</a:t>
            </a:r>
          </a:p>
          <a:p>
            <a:pPr algn="just"/>
            <a:r>
              <a:rPr lang="en-US" b="1" dirty="0" smtClean="0">
                <a:latin typeface="Times New Roman" panose="02020603050405020304" pitchFamily="18" charset="0"/>
                <a:cs typeface="Times New Roman" panose="02020603050405020304" pitchFamily="18" charset="0"/>
              </a:rPr>
              <a:t>Termination: </a:t>
            </a:r>
            <a:r>
              <a:rPr lang="en-US" dirty="0" smtClean="0">
                <a:latin typeface="Times New Roman" panose="02020603050405020304" pitchFamily="18" charset="0"/>
                <a:cs typeface="Times New Roman" panose="02020603050405020304" pitchFamily="18" charset="0"/>
              </a:rPr>
              <a:t>All honest nodes terminate execution of the  consensus process and eventually reach a decision.</a:t>
            </a:r>
          </a:p>
          <a:p>
            <a:pPr algn="just"/>
            <a:r>
              <a:rPr lang="en-US" b="1" dirty="0" smtClean="0">
                <a:latin typeface="Times New Roman" panose="02020603050405020304" pitchFamily="18" charset="0"/>
                <a:cs typeface="Times New Roman" panose="02020603050405020304" pitchFamily="18" charset="0"/>
              </a:rPr>
              <a:t>Validity: </a:t>
            </a:r>
            <a:r>
              <a:rPr lang="en-US" dirty="0" smtClean="0">
                <a:latin typeface="Times New Roman" panose="02020603050405020304" pitchFamily="18" charset="0"/>
                <a:cs typeface="Times New Roman" panose="02020603050405020304" pitchFamily="18" charset="0"/>
              </a:rPr>
              <a:t>The value agreed upon by all honest nodes must be the same as the initial value proposed by at least one honest node.</a:t>
            </a:r>
          </a:p>
          <a:p>
            <a:pPr algn="just"/>
            <a:r>
              <a:rPr lang="en-US" b="1" dirty="0" smtClean="0">
                <a:latin typeface="Times New Roman" panose="02020603050405020304" pitchFamily="18" charset="0"/>
                <a:cs typeface="Times New Roman" panose="02020603050405020304" pitchFamily="18" charset="0"/>
              </a:rPr>
              <a:t>Fault tolerant: </a:t>
            </a:r>
            <a:r>
              <a:rPr lang="en-US" dirty="0" smtClean="0">
                <a:latin typeface="Times New Roman" panose="02020603050405020304" pitchFamily="18" charset="0"/>
                <a:cs typeface="Times New Roman" panose="02020603050405020304" pitchFamily="18" charset="0"/>
              </a:rPr>
              <a:t>The consensus algorithm should be able to run in the presence of faulty or malicious nodes (Byzantine nodes).</a:t>
            </a:r>
          </a:p>
          <a:p>
            <a:pPr algn="just"/>
            <a:r>
              <a:rPr lang="en-US" b="1" dirty="0" smtClean="0">
                <a:latin typeface="Times New Roman" panose="02020603050405020304" pitchFamily="18" charset="0"/>
                <a:cs typeface="Times New Roman" panose="02020603050405020304" pitchFamily="18" charset="0"/>
              </a:rPr>
              <a:t>Integrity: </a:t>
            </a:r>
            <a:r>
              <a:rPr lang="en-US" dirty="0" smtClean="0">
                <a:latin typeface="Times New Roman" panose="02020603050405020304" pitchFamily="18" charset="0"/>
                <a:cs typeface="Times New Roman" panose="02020603050405020304" pitchFamily="18" charset="0"/>
              </a:rPr>
              <a:t>This is a requirement where by no node makes the decision more than once. The nodes make decisions only once in a single consensus cycle.</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Types of Consensus Mechanisms</a:t>
            </a:r>
            <a:endParaRPr lang="en-US" b="1" dirty="0"/>
          </a:p>
        </p:txBody>
      </p:sp>
      <p:pic>
        <p:nvPicPr>
          <p:cNvPr id="4" name="Content Placeholder 3" descr="types"/>
          <p:cNvPicPr>
            <a:picLocks noGrp="1"/>
          </p:cNvPicPr>
          <p:nvPr>
            <p:ph idx="1"/>
          </p:nvPr>
        </p:nvPicPr>
        <p:blipFill>
          <a:blip r:embed="rId2"/>
          <a:srcRect/>
          <a:stretch>
            <a:fillRect/>
          </a:stretch>
        </p:blipFill>
        <p:spPr bwMode="auto">
          <a:xfrm>
            <a:off x="990600" y="1066800"/>
            <a:ext cx="7315201" cy="5486400"/>
          </a:xfrm>
          <a:prstGeom prst="rect">
            <a:avLst/>
          </a:prstGeom>
          <a:noFill/>
          <a:ln w="9525">
            <a:noFill/>
            <a:miter lim="800000"/>
            <a:headEnd/>
            <a:tailEnd/>
          </a:ln>
        </p:spPr>
      </p:pic>
    </p:spTree>
    <p:extLst>
      <p:ext uri="{BB962C8B-B14F-4D97-AF65-F5344CB8AC3E}">
        <p14:creationId xmlns:p14="http://schemas.microsoft.com/office/powerpoint/2010/main" val="40787308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b="1" dirty="0" smtClean="0">
                <a:latin typeface="Times New Roman" panose="02020603050405020304" pitchFamily="18" charset="0"/>
                <a:cs typeface="Times New Roman" panose="02020603050405020304" pitchFamily="18" charset="0"/>
              </a:rPr>
              <a:t>TYPES OF CONSENSUS MECHANISM</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371600"/>
            <a:ext cx="8229600" cy="4754563"/>
          </a:xfrm>
        </p:spPr>
        <p:txBody>
          <a:bodyPr>
            <a:normAutofit/>
          </a:bodyPr>
          <a:lstStyle/>
          <a:p>
            <a:pPr algn="just"/>
            <a:r>
              <a:rPr lang="en-US" sz="2400" b="1" dirty="0" smtClean="0">
                <a:latin typeface="Times New Roman" panose="02020603050405020304" pitchFamily="18" charset="0"/>
                <a:cs typeface="Times New Roman" panose="02020603050405020304" pitchFamily="18" charset="0"/>
              </a:rPr>
              <a:t>Byzantine fault tolerance-based: With no compute intensive </a:t>
            </a:r>
            <a:r>
              <a:rPr lang="en-US" sz="2400" dirty="0" smtClean="0">
                <a:latin typeface="Times New Roman" panose="02020603050405020304" pitchFamily="18" charset="0"/>
                <a:cs typeface="Times New Roman" panose="02020603050405020304" pitchFamily="18" charset="0"/>
              </a:rPr>
              <a:t>operations such as partial hash inversion, this method relies on a simple scheme of nodes that are publishing signed messages.</a:t>
            </a:r>
          </a:p>
          <a:p>
            <a:pPr algn="just">
              <a:buNone/>
            </a:pPr>
            <a:r>
              <a:rPr lang="en-US" sz="2400" dirty="0" smtClean="0">
                <a:latin typeface="Times New Roman" panose="02020603050405020304" pitchFamily="18" charset="0"/>
                <a:cs typeface="Times New Roman" panose="02020603050405020304" pitchFamily="18" charset="0"/>
              </a:rPr>
              <a:t>    Eventually, when a certain number of messages are received, then an agreement is reached.</a:t>
            </a:r>
          </a:p>
          <a:p>
            <a:pPr algn="just">
              <a:buNone/>
            </a:pPr>
            <a:endParaRPr lang="en-US" sz="2400" dirty="0" smtClean="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Leader-based consensus mechanisms: </a:t>
            </a:r>
            <a:r>
              <a:rPr lang="en-US" sz="2400" dirty="0" smtClean="0">
                <a:latin typeface="Times New Roman" panose="02020603050405020304" pitchFamily="18" charset="0"/>
                <a:cs typeface="Times New Roman" panose="02020603050405020304" pitchFamily="18" charset="0"/>
              </a:rPr>
              <a:t>This type of mechanism  requires nodes to compete for the </a:t>
            </a:r>
            <a:r>
              <a:rPr lang="en-US" sz="2400" i="1" dirty="0" smtClean="0">
                <a:latin typeface="Times New Roman" panose="02020603050405020304" pitchFamily="18" charset="0"/>
                <a:cs typeface="Times New Roman" panose="02020603050405020304" pitchFamily="18" charset="0"/>
              </a:rPr>
              <a:t>leader-election lottery and the node </a:t>
            </a:r>
            <a:r>
              <a:rPr lang="en-US" sz="2400" dirty="0" smtClean="0">
                <a:latin typeface="Times New Roman" panose="02020603050405020304" pitchFamily="18" charset="0"/>
                <a:cs typeface="Times New Roman" panose="02020603050405020304" pitchFamily="18" charset="0"/>
              </a:rPr>
              <a:t>that wins it proposes a final value.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2336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Types of Consensus Mechanisms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66800"/>
            <a:ext cx="8229600" cy="5486400"/>
          </a:xfrm>
        </p:spPr>
        <p:txBody>
          <a:bodyPr>
            <a:normAutofit fontScale="77500" lnSpcReduction="20000"/>
          </a:bodyPr>
          <a:lstStyle/>
          <a:p>
            <a:pPr algn="just"/>
            <a:r>
              <a:rPr lang="en-US" dirty="0" smtClean="0">
                <a:latin typeface="Times New Roman" panose="02020603050405020304" pitchFamily="18" charset="0"/>
                <a:cs typeface="Times New Roman" panose="02020603050405020304" pitchFamily="18" charset="0"/>
              </a:rPr>
              <a:t>Many practical implementations have been proposed such as </a:t>
            </a:r>
            <a:r>
              <a:rPr lang="en-US" b="1" dirty="0" err="1" smtClean="0">
                <a:latin typeface="Times New Roman" panose="02020603050405020304" pitchFamily="18" charset="0"/>
                <a:cs typeface="Times New Roman" panose="02020603050405020304" pitchFamily="18" charset="0"/>
              </a:rPr>
              <a:t>Paxos</a:t>
            </a:r>
            <a:r>
              <a:rPr lang="en-US" b="1" dirty="0" smtClean="0">
                <a:latin typeface="Times New Roman" panose="02020603050405020304" pitchFamily="18" charset="0"/>
                <a:cs typeface="Times New Roman" panose="02020603050405020304" pitchFamily="18" charset="0"/>
              </a:rPr>
              <a:t>, the most famous protocol introduced by Leslie </a:t>
            </a:r>
            <a:r>
              <a:rPr lang="en-US" b="1" dirty="0" err="1" smtClean="0">
                <a:latin typeface="Times New Roman" panose="02020603050405020304" pitchFamily="18" charset="0"/>
                <a:cs typeface="Times New Roman" panose="02020603050405020304" pitchFamily="18" charset="0"/>
              </a:rPr>
              <a:t>Lamport</a:t>
            </a:r>
            <a:r>
              <a:rPr lang="en-US" b="1" dirty="0" smtClean="0">
                <a:latin typeface="Times New Roman" panose="02020603050405020304" pitchFamily="18" charset="0"/>
                <a:cs typeface="Times New Roman" panose="02020603050405020304" pitchFamily="18" charset="0"/>
              </a:rPr>
              <a:t> in 1989.</a:t>
            </a:r>
          </a:p>
          <a:p>
            <a:pPr algn="just"/>
            <a:r>
              <a:rPr lang="en-US" b="1" dirty="0" smtClean="0">
                <a:latin typeface="Times New Roman" panose="02020603050405020304" pitchFamily="18" charset="0"/>
                <a:cs typeface="Times New Roman" panose="02020603050405020304" pitchFamily="18" charset="0"/>
              </a:rPr>
              <a:t> In </a:t>
            </a:r>
            <a:r>
              <a:rPr lang="en-US" b="1" dirty="0" err="1" smtClean="0">
                <a:latin typeface="Times New Roman" panose="02020603050405020304" pitchFamily="18" charset="0"/>
                <a:cs typeface="Times New Roman" panose="02020603050405020304" pitchFamily="18" charset="0"/>
              </a:rPr>
              <a:t>Paxos</a:t>
            </a:r>
            <a:r>
              <a:rPr lang="en-US" b="1" dirty="0" smtClean="0">
                <a:latin typeface="Times New Roman" panose="02020603050405020304" pitchFamily="18" charset="0"/>
                <a:cs typeface="Times New Roman" panose="02020603050405020304" pitchFamily="18" charset="0"/>
              </a:rPr>
              <a:t> nodes are assigned </a:t>
            </a:r>
            <a:r>
              <a:rPr lang="en-US" dirty="0" smtClean="0">
                <a:latin typeface="Times New Roman" panose="02020603050405020304" pitchFamily="18" charset="0"/>
                <a:cs typeface="Times New Roman" panose="02020603050405020304" pitchFamily="18" charset="0"/>
              </a:rPr>
              <a:t>various roles such as Proposer, Acceptor, and Learner.</a:t>
            </a:r>
          </a:p>
          <a:p>
            <a:pPr algn="just"/>
            <a:r>
              <a:rPr lang="en-US" dirty="0" smtClean="0">
                <a:latin typeface="Times New Roman" panose="02020603050405020304" pitchFamily="18" charset="0"/>
                <a:cs typeface="Times New Roman" panose="02020603050405020304" pitchFamily="18" charset="0"/>
              </a:rPr>
              <a:t>Nodes or processes are named replicas and consensus is achieved in the presence of faulty nodes by agreement among a majority of nodes.</a:t>
            </a:r>
          </a:p>
          <a:p>
            <a:pPr algn="just"/>
            <a:r>
              <a:rPr lang="en-US" dirty="0" smtClean="0">
                <a:latin typeface="Times New Roman" panose="02020603050405020304" pitchFamily="18" charset="0"/>
                <a:cs typeface="Times New Roman" panose="02020603050405020304" pitchFamily="18" charset="0"/>
              </a:rPr>
              <a:t>Alternative to </a:t>
            </a:r>
            <a:r>
              <a:rPr lang="en-US" dirty="0" err="1" smtClean="0">
                <a:latin typeface="Times New Roman" panose="02020603050405020304" pitchFamily="18" charset="0"/>
                <a:cs typeface="Times New Roman" panose="02020603050405020304" pitchFamily="18" charset="0"/>
              </a:rPr>
              <a:t>Paxos</a:t>
            </a:r>
            <a:r>
              <a:rPr lang="en-US" dirty="0" smtClean="0">
                <a:latin typeface="Times New Roman" panose="02020603050405020304" pitchFamily="18" charset="0"/>
                <a:cs typeface="Times New Roman" panose="02020603050405020304" pitchFamily="18" charset="0"/>
              </a:rPr>
              <a:t> is RAFT, which works by assigning any of three states, that is, Follower, Candidate, or Leader, to the nodes.</a:t>
            </a:r>
          </a:p>
          <a:p>
            <a:pPr algn="just"/>
            <a:r>
              <a:rPr lang="en-US" dirty="0" smtClean="0">
                <a:latin typeface="Times New Roman" panose="02020603050405020304" pitchFamily="18" charset="0"/>
                <a:cs typeface="Times New Roman" panose="02020603050405020304" pitchFamily="18" charset="0"/>
              </a:rPr>
              <a:t>A Leader is elected after a candidate node receives enough votes and all changes now have to go through the Leader, who commits the proposed changes once replication on the  majority of follower nodes is completed.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39299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800" b="1" dirty="0" smtClean="0"/>
              <a:t>TYPES OF CONSENSUS MECHANISM</a:t>
            </a:r>
            <a:endParaRPr lang="en-US" sz="2800" dirty="0"/>
          </a:p>
        </p:txBody>
      </p:sp>
      <p:sp>
        <p:nvSpPr>
          <p:cNvPr id="3" name="Content Placeholder 2"/>
          <p:cNvSpPr>
            <a:spLocks noGrp="1"/>
          </p:cNvSpPr>
          <p:nvPr>
            <p:ph idx="1"/>
          </p:nvPr>
        </p:nvSpPr>
        <p:spPr>
          <a:xfrm>
            <a:off x="457200" y="990600"/>
            <a:ext cx="8229600" cy="5334000"/>
          </a:xfrm>
        </p:spPr>
        <p:txBody>
          <a:bodyPr>
            <a:normAutofit/>
          </a:bodyPr>
          <a:lstStyle/>
          <a:p>
            <a:pPr algn="just"/>
            <a:endParaRPr lang="en-US" sz="2800" b="1" dirty="0" smtClean="0">
              <a:latin typeface="Times New Roman" panose="02020603050405020304" pitchFamily="18" charset="0"/>
              <a:cs typeface="Times New Roman" panose="02020603050405020304" pitchFamily="18" charset="0"/>
            </a:endParaRPr>
          </a:p>
          <a:p>
            <a:pPr algn="just"/>
            <a:r>
              <a:rPr lang="en-US" sz="2800" b="1" dirty="0" smtClean="0">
                <a:latin typeface="Times New Roman" panose="02020603050405020304" pitchFamily="18" charset="0"/>
                <a:cs typeface="Times New Roman" panose="02020603050405020304" pitchFamily="18" charset="0"/>
              </a:rPr>
              <a:t>Proof Of Work: </a:t>
            </a:r>
            <a:r>
              <a:rPr lang="en-US" sz="2800" dirty="0" smtClean="0">
                <a:latin typeface="Times New Roman" panose="02020603050405020304" pitchFamily="18" charset="0"/>
                <a:cs typeface="Times New Roman" panose="02020603050405020304" pitchFamily="18" charset="0"/>
              </a:rPr>
              <a:t>is one of the earliest consensus algorithms, which works based on game theory.</a:t>
            </a:r>
          </a:p>
          <a:p>
            <a:pPr algn="just"/>
            <a:r>
              <a:rPr lang="en-US" sz="2800" dirty="0" smtClean="0">
                <a:latin typeface="Times New Roman" panose="02020603050405020304" pitchFamily="18" charset="0"/>
                <a:cs typeface="Times New Roman" panose="02020603050405020304" pitchFamily="18" charset="0"/>
              </a:rPr>
              <a:t>Many popular </a:t>
            </a:r>
            <a:r>
              <a:rPr lang="en-US" sz="2800" dirty="0" err="1" smtClean="0">
                <a:latin typeface="Times New Roman" panose="02020603050405020304" pitchFamily="18" charset="0"/>
                <a:cs typeface="Times New Roman" panose="02020603050405020304" pitchFamily="18" charset="0"/>
              </a:rPr>
              <a:t>blockchains</a:t>
            </a:r>
            <a:r>
              <a:rPr lang="en-US" sz="2800" dirty="0" smtClean="0">
                <a:latin typeface="Times New Roman" panose="02020603050405020304" pitchFamily="18" charset="0"/>
                <a:cs typeface="Times New Roman" panose="02020603050405020304" pitchFamily="18" charset="0"/>
              </a:rPr>
              <a:t> adopted it, including </a:t>
            </a:r>
            <a:r>
              <a:rPr lang="en-US" sz="2800" b="1" dirty="0" err="1" smtClean="0">
                <a:latin typeface="Times New Roman" panose="02020603050405020304" pitchFamily="18" charset="0"/>
                <a:cs typeface="Times New Roman" panose="02020603050405020304" pitchFamily="18" charset="0"/>
              </a:rPr>
              <a:t>Bitcoin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Litecoin</a:t>
            </a:r>
            <a:r>
              <a:rPr lang="en-US" sz="2800" b="1" dirty="0" smtClean="0">
                <a:latin typeface="Times New Roman" panose="02020603050405020304" pitchFamily="18" charset="0"/>
                <a:cs typeface="Times New Roman" panose="02020603050405020304" pitchFamily="18" charset="0"/>
              </a:rPr>
              <a:t>, and </a:t>
            </a:r>
            <a:r>
              <a:rPr lang="en-US" sz="2800" b="1" dirty="0" err="1" smtClean="0">
                <a:latin typeface="Times New Roman" panose="02020603050405020304" pitchFamily="18" charset="0"/>
                <a:cs typeface="Times New Roman" panose="02020603050405020304" pitchFamily="18" charset="0"/>
              </a:rPr>
              <a:t>Dogecoin</a:t>
            </a:r>
            <a:r>
              <a:rPr lang="en-US" sz="2800" b="1" dirty="0" smtClean="0">
                <a:latin typeface="Times New Roman" panose="02020603050405020304" pitchFamily="18" charset="0"/>
                <a:cs typeface="Times New Roman" panose="02020603050405020304" pitchFamily="18" charset="0"/>
              </a:rPr>
              <a:t>.</a:t>
            </a:r>
          </a:p>
          <a:p>
            <a:pPr algn="just"/>
            <a:r>
              <a:rPr lang="en-US" sz="2800" dirty="0" smtClean="0">
                <a:latin typeface="Times New Roman" panose="02020603050405020304" pitchFamily="18" charset="0"/>
                <a:cs typeface="Times New Roman" panose="02020603050405020304" pitchFamily="18" charset="0"/>
              </a:rPr>
              <a:t>There are high-level computational tasks that miners have to do in discovering new blocks, called mining.</a:t>
            </a:r>
            <a:endParaRPr lang="en-US" sz="2800" b="1" dirty="0"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980209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Proof Of Work(</a:t>
            </a:r>
            <a:r>
              <a:rPr lang="en-US" b="1" dirty="0" err="1" smtClean="0">
                <a:latin typeface="Times New Roman" panose="02020603050405020304" pitchFamily="18" charset="0"/>
                <a:cs typeface="Times New Roman" panose="02020603050405020304" pitchFamily="18" charset="0"/>
              </a:rPr>
              <a:t>PoW</a:t>
            </a:r>
            <a:r>
              <a:rPr lang="en-US" b="1"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4098" name="Picture 2"/>
          <p:cNvPicPr>
            <a:picLocks noGrp="1" noChangeAspect="1" noChangeArrowheads="1"/>
          </p:cNvPicPr>
          <p:nvPr>
            <p:ph idx="1"/>
          </p:nvPr>
        </p:nvPicPr>
        <p:blipFill>
          <a:blip r:embed="rId2"/>
          <a:srcRect/>
          <a:stretch>
            <a:fillRect/>
          </a:stretch>
        </p:blipFill>
        <p:spPr bwMode="auto">
          <a:xfrm>
            <a:off x="228600" y="1981200"/>
            <a:ext cx="8759272" cy="3139839"/>
          </a:xfrm>
          <a:prstGeom prst="rect">
            <a:avLst/>
          </a:prstGeom>
          <a:noFill/>
          <a:ln w="9525">
            <a:noFill/>
            <a:miter lim="800000"/>
            <a:headEnd/>
            <a:tailEnd/>
          </a:ln>
          <a:effectLst/>
        </p:spPr>
      </p:pic>
    </p:spTree>
    <p:extLst>
      <p:ext uri="{BB962C8B-B14F-4D97-AF65-F5344CB8AC3E}">
        <p14:creationId xmlns:p14="http://schemas.microsoft.com/office/powerpoint/2010/main" val="35086896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Proof Of Work(</a:t>
            </a:r>
            <a:r>
              <a:rPr lang="en-US" b="1" dirty="0" err="1" smtClean="0">
                <a:latin typeface="Times New Roman" panose="02020603050405020304" pitchFamily="18" charset="0"/>
                <a:cs typeface="Times New Roman" panose="02020603050405020304" pitchFamily="18" charset="0"/>
              </a:rPr>
              <a:t>PoW</a:t>
            </a:r>
            <a:r>
              <a:rPr lang="en-US" b="1"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3074" name="Picture 2"/>
          <p:cNvPicPr>
            <a:picLocks noGrp="1" noChangeAspect="1" noChangeArrowheads="1"/>
          </p:cNvPicPr>
          <p:nvPr>
            <p:ph idx="1"/>
          </p:nvPr>
        </p:nvPicPr>
        <p:blipFill>
          <a:blip r:embed="rId2"/>
          <a:srcRect/>
          <a:stretch>
            <a:fillRect/>
          </a:stretch>
        </p:blipFill>
        <p:spPr bwMode="auto">
          <a:xfrm>
            <a:off x="1219200" y="1142999"/>
            <a:ext cx="5943600" cy="3579779"/>
          </a:xfrm>
          <a:prstGeom prst="rect">
            <a:avLst/>
          </a:prstGeom>
          <a:noFill/>
          <a:ln w="9525">
            <a:noFill/>
            <a:miter lim="800000"/>
            <a:headEnd/>
            <a:tailEnd/>
          </a:ln>
          <a:effectLst/>
        </p:spPr>
      </p:pic>
      <p:sp>
        <p:nvSpPr>
          <p:cNvPr id="5" name="Rectangle 4"/>
          <p:cNvSpPr/>
          <p:nvPr/>
        </p:nvSpPr>
        <p:spPr>
          <a:xfrm>
            <a:off x="304800" y="4724400"/>
            <a:ext cx="8610600" cy="163121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Imagine there is a </a:t>
            </a:r>
            <a:r>
              <a:rPr lang="en-US" sz="2000" b="1" dirty="0" smtClean="0">
                <a:latin typeface="Times New Roman" panose="02020603050405020304" pitchFamily="18" charset="0"/>
                <a:cs typeface="Times New Roman" panose="02020603050405020304" pitchFamily="18" charset="0"/>
              </a:rPr>
              <a:t>puzzle tournament </a:t>
            </a:r>
            <a:r>
              <a:rPr lang="en-US" sz="2000" dirty="0" smtClean="0">
                <a:latin typeface="Times New Roman" panose="02020603050405020304" pitchFamily="18" charset="0"/>
                <a:cs typeface="Times New Roman" panose="02020603050405020304" pitchFamily="18" charset="0"/>
              </a:rPr>
              <a:t>and </a:t>
            </a:r>
            <a:r>
              <a:rPr lang="en-US" sz="2000" b="1" dirty="0" smtClean="0">
                <a:latin typeface="Times New Roman" panose="02020603050405020304" pitchFamily="18" charset="0"/>
                <a:cs typeface="Times New Roman" panose="02020603050405020304" pitchFamily="18" charset="0"/>
              </a:rPr>
              <a:t>whoever solves it first wins the game</a:t>
            </a:r>
            <a:r>
              <a:rPr lang="en-US" sz="2000" dirty="0" smtClean="0">
                <a:latin typeface="Times New Roman" panose="02020603050405020304" pitchFamily="18" charset="0"/>
                <a:cs typeface="Times New Roman" panose="02020603050405020304" pitchFamily="18" charset="0"/>
              </a:rPr>
              <a:t>. The grid was 9 x 9 at the start, but the organizers increased it to 27 x 27 as hundreds of people joined. Thus, making it harder to solve. Some of the participants developed custom machines to automate the solution. This will give them a higher chance of winning, right?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5825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latin typeface="Times New Roman" panose="02020603050405020304" pitchFamily="18" charset="0"/>
                <a:cs typeface="Times New Roman" panose="02020603050405020304" pitchFamily="18" charset="0"/>
              </a:rPr>
              <a:t>Proof of Stake (</a:t>
            </a:r>
            <a:r>
              <a:rPr lang="en-US" dirty="0" err="1" smtClean="0">
                <a:latin typeface="Times New Roman" panose="02020603050405020304" pitchFamily="18" charset="0"/>
                <a:cs typeface="Times New Roman" panose="02020603050405020304" pitchFamily="18" charset="0"/>
              </a:rPr>
              <a:t>PoS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19200"/>
            <a:ext cx="8229600" cy="4906963"/>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PoS</a:t>
            </a:r>
            <a:r>
              <a:rPr lang="en-US" sz="2400" dirty="0" smtClean="0">
                <a:latin typeface="Times New Roman" panose="02020603050405020304" pitchFamily="18" charset="0"/>
                <a:cs typeface="Times New Roman" panose="02020603050405020304" pitchFamily="18" charset="0"/>
              </a:rPr>
              <a:t>: consensus</a:t>
            </a:r>
            <a:r>
              <a:rPr lang="en-US" sz="2400" b="1" dirty="0" smtClean="0">
                <a:latin typeface="Times New Roman" panose="02020603050405020304" pitchFamily="18" charset="0"/>
                <a:cs typeface="Times New Roman" panose="02020603050405020304" pitchFamily="18" charset="0"/>
              </a:rPr>
              <a:t> eliminates the high energy consumption</a:t>
            </a:r>
            <a:r>
              <a:rPr lang="en-US" sz="2400" dirty="0" smtClean="0">
                <a:latin typeface="Times New Roman" panose="02020603050405020304" pitchFamily="18" charset="0"/>
                <a:cs typeface="Times New Roman" panose="02020603050405020304" pitchFamily="18" charset="0"/>
              </a:rPr>
              <a:t> by </a:t>
            </a:r>
            <a:r>
              <a:rPr lang="en-US" sz="2400" dirty="0" err="1" smtClean="0">
                <a:latin typeface="Times New Roman" panose="02020603050405020304" pitchFamily="18" charset="0"/>
                <a:cs typeface="Times New Roman" panose="02020603050405020304" pitchFamily="18" charset="0"/>
              </a:rPr>
              <a:t>PoW</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PoS</a:t>
            </a:r>
            <a:r>
              <a:rPr lang="en-US" sz="2400" dirty="0" smtClean="0">
                <a:latin typeface="Times New Roman" panose="02020603050405020304" pitchFamily="18" charset="0"/>
                <a:cs typeface="Times New Roman" panose="02020603050405020304" pitchFamily="18" charset="0"/>
              </a:rPr>
              <a:t> uses a </a:t>
            </a:r>
            <a:r>
              <a:rPr lang="en-US" sz="2400" b="1" dirty="0" smtClean="0">
                <a:latin typeface="Times New Roman" panose="02020603050405020304" pitchFamily="18" charset="0"/>
                <a:cs typeface="Times New Roman" panose="02020603050405020304" pitchFamily="18" charset="0"/>
              </a:rPr>
              <a:t>staking mechanism</a:t>
            </a:r>
            <a:r>
              <a:rPr lang="en-US" sz="2400" dirty="0" smtClean="0">
                <a:latin typeface="Times New Roman" panose="02020603050405020304" pitchFamily="18" charset="0"/>
                <a:cs typeface="Times New Roman" panose="02020603050405020304" pitchFamily="18" charset="0"/>
              </a:rPr>
              <a:t> in which</a:t>
            </a:r>
            <a:r>
              <a:rPr lang="en-US" sz="2400" b="1" dirty="0" smtClean="0">
                <a:latin typeface="Times New Roman" panose="02020603050405020304" pitchFamily="18" charset="0"/>
                <a:cs typeface="Times New Roman" panose="02020603050405020304" pitchFamily="18" charset="0"/>
              </a:rPr>
              <a:t> miners (or </a:t>
            </a:r>
            <a:r>
              <a:rPr lang="en-US" sz="2400" b="1" dirty="0" err="1" smtClean="0">
                <a:latin typeface="Times New Roman" panose="02020603050405020304" pitchFamily="18" charset="0"/>
                <a:cs typeface="Times New Roman" panose="02020603050405020304" pitchFamily="18" charset="0"/>
              </a:rPr>
              <a:t>validators</a:t>
            </a:r>
            <a:r>
              <a:rPr lang="en-US" sz="2400" b="1" dirty="0" smtClean="0">
                <a:latin typeface="Times New Roman" panose="02020603050405020304" pitchFamily="18" charset="0"/>
                <a:cs typeface="Times New Roman" panose="02020603050405020304" pitchFamily="18" charset="0"/>
              </a:rPr>
              <a:t>) hold some of their earned coins</a:t>
            </a:r>
            <a:r>
              <a:rPr lang="en-US" sz="2400" dirty="0" smtClean="0">
                <a:latin typeface="Times New Roman" panose="02020603050405020304" pitchFamily="18" charset="0"/>
                <a:cs typeface="Times New Roman" panose="02020603050405020304" pitchFamily="18" charset="0"/>
              </a:rPr>
              <a:t> in the network to get selected for adding a block.</a:t>
            </a:r>
          </a:p>
          <a:p>
            <a:pPr algn="just"/>
            <a:r>
              <a:rPr lang="en-US" sz="2400" dirty="0" smtClean="0">
                <a:latin typeface="Times New Roman" panose="02020603050405020304" pitchFamily="18" charset="0"/>
                <a:cs typeface="Times New Roman" panose="02020603050405020304" pitchFamily="18" charset="0"/>
              </a:rPr>
              <a:t> It was developed as a better option for </a:t>
            </a:r>
            <a:r>
              <a:rPr lang="en-US" sz="2400" dirty="0" err="1" smtClean="0">
                <a:latin typeface="Times New Roman" panose="02020603050405020304" pitchFamily="18" charset="0"/>
                <a:cs typeface="Times New Roman" panose="02020603050405020304" pitchFamily="18" charset="0"/>
              </a:rPr>
              <a:t>PoW</a:t>
            </a:r>
            <a:r>
              <a:rPr lang="en-US" sz="2400" dirty="0" smtClean="0">
                <a:latin typeface="Times New Roman" panose="02020603050405020304" pitchFamily="18" charset="0"/>
                <a:cs typeface="Times New Roman" panose="02020603050405020304" pitchFamily="18" charset="0"/>
              </a:rPr>
              <a:t>. In 2022, </a:t>
            </a:r>
            <a:r>
              <a:rPr lang="en-US" sz="2400" dirty="0" err="1" smtClean="0">
                <a:latin typeface="Times New Roman" panose="02020603050405020304" pitchFamily="18" charset="0"/>
                <a:cs typeface="Times New Roman" panose="02020603050405020304" pitchFamily="18" charset="0"/>
              </a:rPr>
              <a:t>Ethereum</a:t>
            </a:r>
            <a:r>
              <a:rPr lang="en-US" sz="2400" dirty="0" smtClean="0">
                <a:latin typeface="Times New Roman" panose="02020603050405020304" pitchFamily="18" charset="0"/>
                <a:cs typeface="Times New Roman" panose="02020603050405020304" pitchFamily="18" charset="0"/>
              </a:rPr>
              <a:t> dropped </a:t>
            </a:r>
            <a:r>
              <a:rPr lang="en-US" sz="2400" dirty="0" err="1" smtClean="0">
                <a:latin typeface="Times New Roman" panose="02020603050405020304" pitchFamily="18" charset="0"/>
                <a:cs typeface="Times New Roman" panose="02020603050405020304" pitchFamily="18" charset="0"/>
              </a:rPr>
              <a:t>PoW</a:t>
            </a:r>
            <a:r>
              <a:rPr lang="en-US" sz="2400" dirty="0" smtClean="0">
                <a:latin typeface="Times New Roman" panose="02020603050405020304" pitchFamily="18" charset="0"/>
                <a:cs typeface="Times New Roman" panose="02020603050405020304" pitchFamily="18" charset="0"/>
              </a:rPr>
              <a:t> for </a:t>
            </a:r>
            <a:r>
              <a:rPr lang="en-US" sz="2400" dirty="0" err="1" smtClean="0">
                <a:latin typeface="Times New Roman" panose="02020603050405020304" pitchFamily="18" charset="0"/>
                <a:cs typeface="Times New Roman" panose="02020603050405020304" pitchFamily="18" charset="0"/>
              </a:rPr>
              <a:t>PoS</a:t>
            </a:r>
            <a:r>
              <a:rPr lang="en-US" sz="2400" dirty="0" smtClean="0">
                <a:latin typeface="Times New Roman" panose="02020603050405020304" pitchFamily="18" charset="0"/>
                <a:cs typeface="Times New Roman" panose="02020603050405020304" pitchFamily="18" charset="0"/>
              </a:rPr>
              <a:t> because it is more energy-efficient and decentralized. </a:t>
            </a:r>
          </a:p>
          <a:p>
            <a:pPr algn="just"/>
            <a:r>
              <a:rPr lang="en-US" sz="2400" dirty="0" smtClean="0">
                <a:latin typeface="Times New Roman" panose="02020603050405020304" pitchFamily="18" charset="0"/>
                <a:cs typeface="Times New Roman" panose="02020603050405020304" pitchFamily="18" charset="0"/>
              </a:rPr>
              <a:t>Other prominent </a:t>
            </a:r>
            <a:r>
              <a:rPr lang="en-US" sz="2400" dirty="0" err="1" smtClean="0">
                <a:latin typeface="Times New Roman" panose="02020603050405020304" pitchFamily="18" charset="0"/>
                <a:cs typeface="Times New Roman" panose="02020603050405020304" pitchFamily="18" charset="0"/>
              </a:rPr>
              <a:t>blockchains</a:t>
            </a:r>
            <a:r>
              <a:rPr lang="en-US" sz="2400" dirty="0" smtClean="0">
                <a:latin typeface="Times New Roman" panose="02020603050405020304" pitchFamily="18" charset="0"/>
                <a:cs typeface="Times New Roman" panose="02020603050405020304" pitchFamily="18" charset="0"/>
              </a:rPr>
              <a:t>, such as </a:t>
            </a:r>
            <a:r>
              <a:rPr lang="en-US" sz="2400" dirty="0" err="1" smtClean="0">
                <a:latin typeface="Times New Roman" panose="02020603050405020304" pitchFamily="18" charset="0"/>
                <a:cs typeface="Times New Roman" panose="02020603050405020304" pitchFamily="18" charset="0"/>
              </a:rPr>
              <a:t>Ethereum</a:t>
            </a:r>
            <a:r>
              <a:rPr lang="en-US" sz="2400" dirty="0" smtClean="0">
                <a:latin typeface="Times New Roman" panose="02020603050405020304" pitchFamily="18" charset="0"/>
                <a:cs typeface="Times New Roman" panose="02020603050405020304" pitchFamily="18" charset="0"/>
              </a:rPr>
              <a:t> 2.0  </a:t>
            </a:r>
            <a:r>
              <a:rPr lang="en-US" sz="2400" dirty="0" err="1" smtClean="0">
                <a:latin typeface="Times New Roman" panose="02020603050405020304" pitchFamily="18" charset="0"/>
                <a:cs typeface="Times New Roman" panose="02020603050405020304" pitchFamily="18" charset="0"/>
              </a:rPr>
              <a:t>Tezos</a:t>
            </a:r>
            <a:r>
              <a:rPr lang="en-US" sz="2400" dirty="0" smtClean="0">
                <a:latin typeface="Times New Roman" panose="02020603050405020304" pitchFamily="18" charset="0"/>
                <a:cs typeface="Times New Roman" panose="02020603050405020304" pitchFamily="18" charset="0"/>
              </a:rPr>
              <a:t> and </a:t>
            </a:r>
            <a:r>
              <a:rPr lang="en-US" sz="2400" dirty="0" err="1" smtClean="0">
                <a:latin typeface="Times New Roman" panose="02020603050405020304" pitchFamily="18" charset="0"/>
                <a:cs typeface="Times New Roman" panose="02020603050405020304" pitchFamily="18" charset="0"/>
              </a:rPr>
              <a:t>Cardano</a:t>
            </a:r>
            <a:r>
              <a:rPr lang="en-US" sz="2400" dirty="0" smtClean="0">
                <a:latin typeface="Times New Roman" panose="02020603050405020304" pitchFamily="18" charset="0"/>
                <a:cs typeface="Times New Roman" panose="02020603050405020304" pitchFamily="18" charset="0"/>
              </a:rPr>
              <a:t>, also incorporated </a:t>
            </a:r>
            <a:r>
              <a:rPr lang="en-US" sz="2400" dirty="0" err="1" smtClean="0">
                <a:latin typeface="Times New Roman" panose="02020603050405020304" pitchFamily="18" charset="0"/>
                <a:cs typeface="Times New Roman" panose="02020603050405020304" pitchFamily="18" charset="0"/>
              </a:rPr>
              <a:t>PoS</a:t>
            </a:r>
            <a:r>
              <a:rPr lang="en-US" sz="2400" dirty="0" smtClean="0">
                <a:latin typeface="Times New Roman" panose="02020603050405020304" pitchFamily="18" charset="0"/>
                <a:cs typeface="Times New Roman" panose="02020603050405020304" pitchFamily="18" charset="0"/>
              </a:rPr>
              <a:t> into their protocols.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095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0" y="2133600"/>
            <a:ext cx="9128550" cy="2672556"/>
          </a:xfrm>
          <a:prstGeom prst="rect">
            <a:avLst/>
          </a:prstGeom>
          <a:noFill/>
          <a:ln w="9525">
            <a:noFill/>
            <a:miter lim="800000"/>
            <a:headEnd/>
            <a:tailEnd/>
          </a:ln>
          <a:effectLst/>
        </p:spPr>
      </p:pic>
    </p:spTree>
    <p:extLst>
      <p:ext uri="{BB962C8B-B14F-4D97-AF65-F5344CB8AC3E}">
        <p14:creationId xmlns:p14="http://schemas.microsoft.com/office/powerpoint/2010/main" val="1757626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Blockchain</a:t>
            </a:r>
            <a:endParaRPr lang="en-US" dirty="0"/>
          </a:p>
        </p:txBody>
      </p:sp>
      <p:pic>
        <p:nvPicPr>
          <p:cNvPr id="3074" name="Picture 2"/>
          <p:cNvPicPr>
            <a:picLocks noChangeAspect="1" noChangeArrowheads="1"/>
          </p:cNvPicPr>
          <p:nvPr/>
        </p:nvPicPr>
        <p:blipFill>
          <a:blip r:embed="rId2"/>
          <a:srcRect/>
          <a:stretch>
            <a:fillRect/>
          </a:stretch>
        </p:blipFill>
        <p:spPr bwMode="auto">
          <a:xfrm>
            <a:off x="247650" y="2133600"/>
            <a:ext cx="8648700" cy="259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1771"/>
            <a:ext cx="8229600" cy="563562"/>
          </a:xfrm>
        </p:spPr>
        <p:txBody>
          <a:bodyPr>
            <a:normAutofit fontScale="90000"/>
          </a:bodyPr>
          <a:lstStyle/>
          <a:p>
            <a:r>
              <a:rPr lang="en-US" dirty="0" smtClean="0"/>
              <a:t/>
            </a:r>
            <a:br>
              <a:rPr lang="en-US" dirty="0" smtClean="0"/>
            </a:br>
            <a:r>
              <a:rPr lang="en-US" dirty="0" smtClean="0">
                <a:latin typeface="Times New Roman" panose="02020603050405020304" pitchFamily="18" charset="0"/>
                <a:cs typeface="Times New Roman" panose="02020603050405020304" pitchFamily="18" charset="0"/>
              </a:rPr>
              <a:t>Workflow of a </a:t>
            </a:r>
            <a:r>
              <a:rPr lang="en-US" dirty="0" err="1" smtClean="0">
                <a:latin typeface="Times New Roman" panose="02020603050405020304" pitchFamily="18" charset="0"/>
                <a:cs typeface="Times New Roman" panose="02020603050405020304" pitchFamily="18" charset="0"/>
              </a:rPr>
              <a:t>PoS</a:t>
            </a:r>
            <a:r>
              <a:rPr lang="en-US" dirty="0" smtClean="0">
                <a:latin typeface="Times New Roman" panose="02020603050405020304" pitchFamily="18" charset="0"/>
                <a:cs typeface="Times New Roman" panose="02020603050405020304" pitchFamily="18" charset="0"/>
              </a:rPr>
              <a:t>-based mechanism</a:t>
            </a:r>
            <a:r>
              <a:rPr lang="en-US" dirty="0" smtClean="0"/>
              <a:t/>
            </a:r>
            <a:br>
              <a:rPr lang="en-US" dirty="0" smtClean="0"/>
            </a:br>
            <a:endParaRPr lang="en-US" dirty="0"/>
          </a:p>
        </p:txBody>
      </p:sp>
      <p:sp>
        <p:nvSpPr>
          <p:cNvPr id="3" name="Content Placeholder 2"/>
          <p:cNvSpPr>
            <a:spLocks noGrp="1"/>
          </p:cNvSpPr>
          <p:nvPr>
            <p:ph idx="1"/>
          </p:nvPr>
        </p:nvSpPr>
        <p:spPr>
          <a:xfrm>
            <a:off x="304800" y="685800"/>
            <a:ext cx="8534400" cy="6172200"/>
          </a:xfrm>
        </p:spPr>
        <p:txBody>
          <a:bodyPr>
            <a:noAutofit/>
          </a:bodyPr>
          <a:lstStyle/>
          <a:p>
            <a:pPr algn="just">
              <a:buAutoNum type="arabicPeriod"/>
            </a:pPr>
            <a:r>
              <a:rPr lang="en-US" sz="1800" dirty="0" smtClean="0">
                <a:latin typeface="Times New Roman" panose="02020603050405020304" pitchFamily="18" charset="0"/>
                <a:cs typeface="Times New Roman" panose="02020603050405020304" pitchFamily="18" charset="0"/>
              </a:rPr>
              <a:t>Nodes perform transactions. The </a:t>
            </a:r>
            <a:r>
              <a:rPr lang="en-US" sz="1800" dirty="0" err="1" smtClean="0">
                <a:latin typeface="Times New Roman" panose="02020603050405020304" pitchFamily="18" charset="0"/>
                <a:cs typeface="Times New Roman" panose="02020603050405020304" pitchFamily="18" charset="0"/>
              </a:rPr>
              <a:t>PoS</a:t>
            </a:r>
            <a:r>
              <a:rPr lang="en-US" sz="1800" dirty="0" smtClean="0">
                <a:latin typeface="Times New Roman" panose="02020603050405020304" pitchFamily="18" charset="0"/>
                <a:cs typeface="Times New Roman" panose="02020603050405020304" pitchFamily="18" charset="0"/>
              </a:rPr>
              <a:t> algorithm puts all these transactions into a pool.</a:t>
            </a:r>
          </a:p>
          <a:p>
            <a:pPr algn="just">
              <a:buNone/>
            </a:pPr>
            <a:r>
              <a:rPr lang="en-US" sz="1800" dirty="0" smtClean="0">
                <a:latin typeface="Times New Roman" panose="02020603050405020304" pitchFamily="18" charset="0"/>
                <a:cs typeface="Times New Roman" panose="02020603050405020304" pitchFamily="18" charset="0"/>
              </a:rPr>
              <a:t>2. All nodes fighting to become validators for the next block raise the stake. </a:t>
            </a:r>
          </a:p>
          <a:p>
            <a:pPr algn="just">
              <a:buNone/>
            </a:pPr>
            <a:r>
              <a:rPr lang="en-US" sz="1800" dirty="0" smtClean="0">
                <a:latin typeface="Times New Roman" panose="02020603050405020304" pitchFamily="18" charset="0"/>
                <a:cs typeface="Times New Roman" panose="02020603050405020304" pitchFamily="18" charset="0"/>
              </a:rPr>
              <a:t>		This stake is combined with other factors such as “coin age” or “ random block selection” to select a validator.</a:t>
            </a:r>
          </a:p>
          <a:p>
            <a:pPr lvl="1" algn="just"/>
            <a:r>
              <a:rPr lang="en-US" sz="1800" dirty="0" smtClean="0">
                <a:latin typeface="Times New Roman" panose="02020603050405020304" pitchFamily="18" charset="0"/>
                <a:cs typeface="Times New Roman" panose="02020603050405020304" pitchFamily="18" charset="0"/>
              </a:rPr>
              <a:t>Coin-age-based selection: The algorithm keeps track of how long each candidate validator node remains a validator.  The older the node, the higher the chance of becoming a new validator.</a:t>
            </a:r>
          </a:p>
          <a:p>
            <a:pPr lvl="1" algn="just"/>
            <a:r>
              <a:rPr lang="en-US" sz="1800" dirty="0" smtClean="0">
                <a:latin typeface="Times New Roman" panose="02020603050405020304" pitchFamily="18" charset="0"/>
                <a:cs typeface="Times New Roman" panose="02020603050405020304" pitchFamily="18" charset="0"/>
              </a:rPr>
              <a:t>Random Block selection:  The validator is selected by combining “lowest hash value” and “highest stake.” The node that has the best-weighted combination of them becomes the new validator.</a:t>
            </a:r>
          </a:p>
          <a:p>
            <a:pPr algn="just">
              <a:buNone/>
            </a:pPr>
            <a:r>
              <a:rPr lang="en-US" sz="1800" dirty="0" smtClean="0">
                <a:latin typeface="Times New Roman" panose="02020603050405020304" pitchFamily="18" charset="0"/>
                <a:cs typeface="Times New Roman" panose="02020603050405020304" pitchFamily="18" charset="0"/>
              </a:rPr>
              <a:t>3. The validator verifies all transactions and publishes the block. His bet remains locked, and the forgery reward has also not yet been awarded. This is so that nodes in the network can “OK” a new block.</a:t>
            </a:r>
          </a:p>
          <a:p>
            <a:pPr algn="just">
              <a:buNone/>
            </a:pPr>
            <a:r>
              <a:rPr lang="en-US" sz="1800" dirty="0" smtClean="0">
                <a:latin typeface="Times New Roman" panose="02020603050405020304" pitchFamily="18" charset="0"/>
                <a:cs typeface="Times New Roman" panose="02020603050405020304" pitchFamily="18" charset="0"/>
              </a:rPr>
              <a:t>4. The validator will get the stake back and the reward if the block is OK. If the algorithm uses a mechanism based on coin age to select validators, the validator for the current block has its coin age reset to 0. This puts it in low priority for the next validator election.</a:t>
            </a:r>
          </a:p>
          <a:p>
            <a:pPr algn="just">
              <a:buNone/>
            </a:pPr>
            <a:r>
              <a:rPr lang="en-US" sz="1800" dirty="0" smtClean="0">
                <a:latin typeface="Times New Roman" panose="02020603050405020304" pitchFamily="18" charset="0"/>
                <a:cs typeface="Times New Roman" panose="02020603050405020304" pitchFamily="18" charset="0"/>
              </a:rPr>
              <a:t>5. If other nodes in the network do not validate the block, the validator loses his stake and is marked as “bad” by the algorithm. The process starts again from step 1 to create a new block.</a:t>
            </a:r>
          </a:p>
          <a:p>
            <a:pPr algn="just"/>
            <a:endParaRPr lang="en-US" sz="1600" dirty="0"/>
          </a:p>
        </p:txBody>
      </p:sp>
    </p:spTree>
    <p:extLst>
      <p:ext uri="{BB962C8B-B14F-4D97-AF65-F5344CB8AC3E}">
        <p14:creationId xmlns:p14="http://schemas.microsoft.com/office/powerpoint/2010/main" val="27012857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smtClean="0"/>
              <a:t>How staking works in </a:t>
            </a:r>
            <a:r>
              <a:rPr lang="en-US" b="1" dirty="0" err="1" smtClean="0"/>
              <a:t>PoS</a:t>
            </a:r>
            <a:endParaRPr lang="en-US" b="1" dirty="0"/>
          </a:p>
        </p:txBody>
      </p:sp>
      <p:pic>
        <p:nvPicPr>
          <p:cNvPr id="1026" name="Picture 2"/>
          <p:cNvPicPr>
            <a:picLocks noGrp="1" noChangeAspect="1" noChangeArrowheads="1"/>
          </p:cNvPicPr>
          <p:nvPr>
            <p:ph idx="1"/>
          </p:nvPr>
        </p:nvPicPr>
        <p:blipFill>
          <a:blip r:embed="rId2"/>
          <a:srcRect/>
          <a:stretch>
            <a:fillRect/>
          </a:stretch>
        </p:blipFill>
        <p:spPr bwMode="auto">
          <a:xfrm>
            <a:off x="762000" y="1371600"/>
            <a:ext cx="8007998" cy="4472781"/>
          </a:xfrm>
          <a:prstGeom prst="rect">
            <a:avLst/>
          </a:prstGeom>
          <a:noFill/>
          <a:ln w="9525">
            <a:noFill/>
            <a:miter lim="800000"/>
            <a:headEnd/>
            <a:tailEnd/>
          </a:ln>
          <a:effectLst/>
        </p:spPr>
      </p:pic>
    </p:spTree>
    <p:extLst>
      <p:ext uri="{BB962C8B-B14F-4D97-AF65-F5344CB8AC3E}">
        <p14:creationId xmlns:p14="http://schemas.microsoft.com/office/powerpoint/2010/main" val="6226194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600" dirty="0" smtClean="0">
                <a:latin typeface="Times New Roman" panose="02020603050405020304" pitchFamily="18" charset="0"/>
                <a:cs typeface="Times New Roman" panose="02020603050405020304" pitchFamily="18" charset="0"/>
              </a:rPr>
              <a:t>Proof of elapsed time (</a:t>
            </a:r>
            <a:r>
              <a:rPr lang="en-US" sz="3600" dirty="0" err="1" smtClean="0">
                <a:latin typeface="Times New Roman" panose="02020603050405020304" pitchFamily="18" charset="0"/>
                <a:cs typeface="Times New Roman" panose="02020603050405020304" pitchFamily="18" charset="0"/>
              </a:rPr>
              <a:t>PoET</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229600" cy="5257800"/>
          </a:xfrm>
        </p:spPr>
        <p:txBody>
          <a:bodyPr>
            <a:normAutofit fontScale="62500" lnSpcReduction="20000"/>
          </a:bodyPr>
          <a:lstStyle/>
          <a:p>
            <a:pPr algn="just">
              <a:lnSpc>
                <a:spcPct val="120000"/>
              </a:lnSpc>
            </a:pPr>
            <a:r>
              <a:rPr lang="en-US" sz="3400" dirty="0">
                <a:latin typeface="Times New Roman" panose="02020603050405020304" pitchFamily="18" charset="0"/>
                <a:cs typeface="Times New Roman" panose="02020603050405020304" pitchFamily="18" charset="0"/>
              </a:rPr>
              <a:t>D</a:t>
            </a:r>
            <a:r>
              <a:rPr lang="en-US" sz="3400" dirty="0" smtClean="0">
                <a:latin typeface="Times New Roman" panose="02020603050405020304" pitchFamily="18" charset="0"/>
                <a:cs typeface="Times New Roman" panose="02020603050405020304" pitchFamily="18" charset="0"/>
              </a:rPr>
              <a:t>eveloped by </a:t>
            </a:r>
            <a:r>
              <a:rPr lang="en-US" sz="3400" b="1" dirty="0" smtClean="0">
                <a:latin typeface="Times New Roman" panose="02020603050405020304" pitchFamily="18" charset="0"/>
                <a:cs typeface="Times New Roman" panose="02020603050405020304" pitchFamily="18" charset="0"/>
              </a:rPr>
              <a:t>Intel Corporation </a:t>
            </a:r>
            <a:r>
              <a:rPr lang="en-US" sz="3400" dirty="0" smtClean="0">
                <a:latin typeface="Times New Roman" panose="02020603050405020304" pitchFamily="18" charset="0"/>
                <a:cs typeface="Times New Roman" panose="02020603050405020304" pitchFamily="18" charset="0"/>
              </a:rPr>
              <a:t>that enables </a:t>
            </a:r>
            <a:r>
              <a:rPr lang="en-US" sz="3400" b="1" dirty="0" smtClean="0">
                <a:latin typeface="Times New Roman" panose="02020603050405020304" pitchFamily="18" charset="0"/>
                <a:cs typeface="Times New Roman" panose="02020603050405020304" pitchFamily="18" charset="0"/>
              </a:rPr>
              <a:t>permissioned blockchain</a:t>
            </a:r>
            <a:r>
              <a:rPr lang="en-US" sz="3400" dirty="0" smtClean="0">
                <a:latin typeface="Times New Roman" panose="02020603050405020304" pitchFamily="18" charset="0"/>
                <a:cs typeface="Times New Roman" panose="02020603050405020304" pitchFamily="18" charset="0"/>
              </a:rPr>
              <a:t> networks to determine who creates the next block.</a:t>
            </a:r>
          </a:p>
          <a:p>
            <a:pPr algn="just">
              <a:lnSpc>
                <a:spcPct val="120000"/>
              </a:lnSpc>
            </a:pPr>
            <a:r>
              <a:rPr lang="en-US" sz="3400" dirty="0" err="1" smtClean="0">
                <a:latin typeface="Times New Roman" panose="02020603050405020304" pitchFamily="18" charset="0"/>
                <a:cs typeface="Times New Roman" panose="02020603050405020304" pitchFamily="18" charset="0"/>
              </a:rPr>
              <a:t>PoET</a:t>
            </a:r>
            <a:r>
              <a:rPr lang="en-US" sz="3400" dirty="0" smtClean="0">
                <a:latin typeface="Times New Roman" panose="02020603050405020304" pitchFamily="18" charset="0"/>
                <a:cs typeface="Times New Roman" panose="02020603050405020304" pitchFamily="18" charset="0"/>
              </a:rPr>
              <a:t> follows a lottery system that spreads the chances of winning equally across network participants, giving every node the same chance.</a:t>
            </a:r>
          </a:p>
          <a:p>
            <a:pPr algn="just">
              <a:lnSpc>
                <a:spcPct val="120000"/>
              </a:lnSpc>
            </a:pPr>
            <a:r>
              <a:rPr lang="en-US" sz="3400" dirty="0" smtClean="0">
                <a:latin typeface="Times New Roman" panose="02020603050405020304" pitchFamily="18" charset="0"/>
                <a:cs typeface="Times New Roman" panose="02020603050405020304" pitchFamily="18" charset="0"/>
              </a:rPr>
              <a:t>The </a:t>
            </a:r>
            <a:r>
              <a:rPr lang="en-US" sz="3400" dirty="0" err="1" smtClean="0">
                <a:latin typeface="Times New Roman" panose="02020603050405020304" pitchFamily="18" charset="0"/>
                <a:cs typeface="Times New Roman" panose="02020603050405020304" pitchFamily="18" charset="0"/>
              </a:rPr>
              <a:t>PoET</a:t>
            </a:r>
            <a:r>
              <a:rPr lang="en-US" sz="3400" dirty="0" smtClean="0">
                <a:latin typeface="Times New Roman" panose="02020603050405020304" pitchFamily="18" charset="0"/>
                <a:cs typeface="Times New Roman" panose="02020603050405020304" pitchFamily="18" charset="0"/>
              </a:rPr>
              <a:t> algorithm generates a random wait time for each node in the </a:t>
            </a:r>
            <a:r>
              <a:rPr lang="en-US" sz="3400" dirty="0" err="1" smtClean="0">
                <a:latin typeface="Times New Roman" panose="02020603050405020304" pitchFamily="18" charset="0"/>
                <a:cs typeface="Times New Roman" panose="02020603050405020304" pitchFamily="18" charset="0"/>
              </a:rPr>
              <a:t>blockchain</a:t>
            </a:r>
            <a:r>
              <a:rPr lang="en-US" sz="3400" dirty="0" smtClean="0">
                <a:latin typeface="Times New Roman" panose="02020603050405020304" pitchFamily="18" charset="0"/>
                <a:cs typeface="Times New Roman" panose="02020603050405020304" pitchFamily="18" charset="0"/>
              </a:rPr>
              <a:t> network; each node must sleep for that duration.</a:t>
            </a:r>
          </a:p>
          <a:p>
            <a:pPr algn="just">
              <a:lnSpc>
                <a:spcPct val="120000"/>
              </a:lnSpc>
            </a:pPr>
            <a:r>
              <a:rPr lang="en-US" sz="3400" dirty="0" smtClean="0">
                <a:latin typeface="Times New Roman" panose="02020603050405020304" pitchFamily="18" charset="0"/>
                <a:cs typeface="Times New Roman" panose="02020603050405020304" pitchFamily="18" charset="0"/>
              </a:rPr>
              <a:t>The node with the shortest wait time will wake up first and win the block, thus being allowed to commit a new block to the </a:t>
            </a:r>
            <a:r>
              <a:rPr lang="en-US" sz="3400" dirty="0" err="1" smtClean="0">
                <a:latin typeface="Times New Roman" panose="02020603050405020304" pitchFamily="18" charset="0"/>
                <a:cs typeface="Times New Roman" panose="02020603050405020304" pitchFamily="18" charset="0"/>
              </a:rPr>
              <a:t>blockchain</a:t>
            </a:r>
            <a:r>
              <a:rPr lang="en-US" sz="3400" dirty="0" smtClean="0">
                <a:latin typeface="Times New Roman" panose="02020603050405020304" pitchFamily="18" charset="0"/>
                <a:cs typeface="Times New Roman" panose="02020603050405020304" pitchFamily="18" charset="0"/>
              </a:rPr>
              <a:t>.</a:t>
            </a:r>
          </a:p>
          <a:p>
            <a:pPr algn="just">
              <a:lnSpc>
                <a:spcPct val="120000"/>
              </a:lnSpc>
            </a:pPr>
            <a:r>
              <a:rPr lang="en-US" sz="3400" dirty="0" smtClean="0">
                <a:latin typeface="Times New Roman" panose="02020603050405020304" pitchFamily="18" charset="0"/>
                <a:cs typeface="Times New Roman" panose="02020603050405020304" pitchFamily="18" charset="0"/>
              </a:rPr>
              <a:t>The </a:t>
            </a:r>
            <a:r>
              <a:rPr lang="en-US" sz="3400" dirty="0" err="1" smtClean="0">
                <a:latin typeface="Times New Roman" panose="02020603050405020304" pitchFamily="18" charset="0"/>
                <a:cs typeface="Times New Roman" panose="02020603050405020304" pitchFamily="18" charset="0"/>
              </a:rPr>
              <a:t>PoET</a:t>
            </a:r>
            <a:r>
              <a:rPr lang="en-US" sz="3400" dirty="0" smtClean="0">
                <a:latin typeface="Times New Roman" panose="02020603050405020304" pitchFamily="18" charset="0"/>
                <a:cs typeface="Times New Roman" panose="02020603050405020304" pitchFamily="18" charset="0"/>
              </a:rPr>
              <a:t> workflow is similar to </a:t>
            </a:r>
            <a:r>
              <a:rPr lang="en-US" sz="3400" dirty="0" err="1" smtClean="0">
                <a:latin typeface="Times New Roman" panose="02020603050405020304" pitchFamily="18" charset="0"/>
                <a:cs typeface="Times New Roman" panose="02020603050405020304" pitchFamily="18" charset="0"/>
              </a:rPr>
              <a:t>Bitcoin's</a:t>
            </a:r>
            <a:r>
              <a:rPr lang="en-US" sz="3400" dirty="0" smtClean="0">
                <a:latin typeface="Times New Roman" panose="02020603050405020304" pitchFamily="18" charset="0"/>
                <a:cs typeface="Times New Roman" panose="02020603050405020304" pitchFamily="18" charset="0"/>
              </a:rPr>
              <a:t> proof of work (</a:t>
            </a:r>
            <a:r>
              <a:rPr lang="en-US" sz="3400" dirty="0" err="1" smtClean="0">
                <a:latin typeface="Times New Roman" panose="02020603050405020304" pitchFamily="18" charset="0"/>
                <a:cs typeface="Times New Roman" panose="02020603050405020304" pitchFamily="18" charset="0"/>
              </a:rPr>
              <a:t>PoW</a:t>
            </a:r>
            <a:r>
              <a:rPr lang="en-US" sz="3400" dirty="0" smtClean="0">
                <a:latin typeface="Times New Roman" panose="02020603050405020304" pitchFamily="18" charset="0"/>
                <a:cs typeface="Times New Roman" panose="02020603050405020304" pitchFamily="18" charset="0"/>
              </a:rPr>
              <a:t>) but consumes less power because it allows a node to sleep and switch to other tasks for the specified time, thereby increasing network energy efficiency.</a:t>
            </a:r>
          </a:p>
          <a:p>
            <a:pPr algn="just"/>
            <a:endParaRPr lang="en-US" dirty="0"/>
          </a:p>
        </p:txBody>
      </p:sp>
    </p:spTree>
    <p:extLst>
      <p:ext uri="{BB962C8B-B14F-4D97-AF65-F5344CB8AC3E}">
        <p14:creationId xmlns:p14="http://schemas.microsoft.com/office/powerpoint/2010/main" val="30768181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3600" b="1" dirty="0" smtClean="0">
                <a:latin typeface="Times New Roman" panose="02020603050405020304" pitchFamily="18" charset="0"/>
                <a:cs typeface="Times New Roman" panose="02020603050405020304" pitchFamily="18" charset="0"/>
              </a:rPr>
              <a:t>Proof of Capacity (</a:t>
            </a:r>
            <a:r>
              <a:rPr lang="en-US" sz="3600" b="1" dirty="0" err="1" smtClean="0">
                <a:latin typeface="Times New Roman" panose="02020603050405020304" pitchFamily="18" charset="0"/>
                <a:cs typeface="Times New Roman" panose="02020603050405020304" pitchFamily="18" charset="0"/>
              </a:rPr>
              <a:t>PoC</a:t>
            </a:r>
            <a:r>
              <a:rPr lang="en-US" sz="3600" b="1"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447800"/>
            <a:ext cx="8382000" cy="4525963"/>
          </a:xfrm>
        </p:spPr>
        <p:txBody>
          <a:bodyPr>
            <a:normAutofit/>
          </a:bodyPr>
          <a:lstStyle/>
          <a:p>
            <a:pPr algn="just"/>
            <a:r>
              <a:rPr lang="en-US" sz="2400" dirty="0" err="1" smtClean="0">
                <a:latin typeface="Times New Roman" panose="02020603050405020304" pitchFamily="18" charset="0"/>
                <a:cs typeface="Times New Roman" panose="02020603050405020304" pitchFamily="18" charset="0"/>
              </a:rPr>
              <a:t>PoC</a:t>
            </a:r>
            <a:r>
              <a:rPr lang="en-US" sz="2400" dirty="0" smtClean="0">
                <a:latin typeface="Times New Roman" panose="02020603050405020304" pitchFamily="18" charset="0"/>
                <a:cs typeface="Times New Roman" panose="02020603050405020304" pitchFamily="18" charset="0"/>
              </a:rPr>
              <a:t> is also known as </a:t>
            </a:r>
            <a:r>
              <a:rPr lang="en-US" sz="2400" b="1" dirty="0" smtClean="0">
                <a:latin typeface="Times New Roman" panose="02020603050405020304" pitchFamily="18" charset="0"/>
                <a:cs typeface="Times New Roman" panose="02020603050405020304" pitchFamily="18" charset="0"/>
              </a:rPr>
              <a:t>proof of space,</a:t>
            </a:r>
            <a:r>
              <a:rPr lang="en-US" sz="2400" dirty="0" smtClean="0">
                <a:latin typeface="Times New Roman" panose="02020603050405020304" pitchFamily="18" charset="0"/>
                <a:cs typeface="Times New Roman" panose="02020603050405020304" pitchFamily="18" charset="0"/>
              </a:rPr>
              <a:t> is a consensus mechanism in the blockchain. Unlike </a:t>
            </a:r>
            <a:r>
              <a:rPr lang="en-US" sz="2400" u="sng" dirty="0" smtClean="0">
                <a:latin typeface="Times New Roman" panose="02020603050405020304" pitchFamily="18" charset="0"/>
                <a:cs typeface="Times New Roman" panose="02020603050405020304" pitchFamily="18" charset="0"/>
                <a:hlinkClick r:id="rId2"/>
              </a:rPr>
              <a:t>Proof of Work (</a:t>
            </a:r>
            <a:r>
              <a:rPr lang="en-US" sz="2400" u="sng" dirty="0" err="1" smtClean="0">
                <a:latin typeface="Times New Roman" panose="02020603050405020304" pitchFamily="18" charset="0"/>
                <a:cs typeface="Times New Roman" panose="02020603050405020304" pitchFamily="18" charset="0"/>
                <a:hlinkClick r:id="rId2"/>
              </a:rPr>
              <a:t>PoW</a:t>
            </a:r>
            <a:r>
              <a:rPr lang="en-US" sz="2400" u="sng" dirty="0" smtClean="0">
                <a:latin typeface="Times New Roman" panose="02020603050405020304" pitchFamily="18" charset="0"/>
                <a:cs typeface="Times New Roman" panose="02020603050405020304" pitchFamily="18" charset="0"/>
                <a:hlinkClick r:id="rId2"/>
              </a:rPr>
              <a:t>)</a:t>
            </a:r>
            <a:r>
              <a:rPr lang="en-US" sz="2400" dirty="0" smtClean="0">
                <a:latin typeface="Times New Roman" panose="02020603050405020304" pitchFamily="18" charset="0"/>
                <a:cs typeface="Times New Roman" panose="02020603050405020304" pitchFamily="18" charset="0"/>
              </a:rPr>
              <a:t> which uses separate mining hardware for computing power, or </a:t>
            </a:r>
            <a:r>
              <a:rPr lang="en-US" sz="2400" u="sng" dirty="0" smtClean="0">
                <a:latin typeface="Times New Roman" panose="02020603050405020304" pitchFamily="18" charset="0"/>
                <a:cs typeface="Times New Roman" panose="02020603050405020304" pitchFamily="18" charset="0"/>
                <a:hlinkClick r:id="rId3"/>
              </a:rPr>
              <a:t>Proof of stake (</a:t>
            </a:r>
            <a:r>
              <a:rPr lang="en-US" sz="2400" u="sng" dirty="0" err="1" smtClean="0">
                <a:latin typeface="Times New Roman" panose="02020603050405020304" pitchFamily="18" charset="0"/>
                <a:cs typeface="Times New Roman" panose="02020603050405020304" pitchFamily="18" charset="0"/>
                <a:hlinkClick r:id="rId3"/>
              </a:rPr>
              <a:t>PoS</a:t>
            </a:r>
            <a:r>
              <a:rPr lang="en-US" sz="2400" u="sng" dirty="0" smtClean="0">
                <a:latin typeface="Times New Roman" panose="02020603050405020304" pitchFamily="18" charset="0"/>
                <a:cs typeface="Times New Roman" panose="02020603050405020304" pitchFamily="18" charset="0"/>
                <a:hlinkClick r:id="rId3"/>
              </a:rPr>
              <a:t>)</a:t>
            </a:r>
            <a:r>
              <a:rPr lang="en-US" sz="2400" dirty="0" smtClean="0">
                <a:latin typeface="Times New Roman" panose="02020603050405020304" pitchFamily="18" charset="0"/>
                <a:cs typeface="Times New Roman" panose="02020603050405020304" pitchFamily="18" charset="0"/>
              </a:rPr>
              <a:t>, which stakes miners’ coins.</a:t>
            </a:r>
          </a:p>
          <a:p>
            <a:pPr marL="0" indent="0" algn="just">
              <a:buNone/>
            </a:pP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PoC</a:t>
            </a:r>
            <a:r>
              <a:rPr lang="en-US" sz="2400" dirty="0" smtClean="0">
                <a:latin typeface="Times New Roman" panose="02020603050405020304" pitchFamily="18" charset="0"/>
                <a:cs typeface="Times New Roman" panose="02020603050405020304" pitchFamily="18" charset="0"/>
              </a:rPr>
              <a:t> allows network participants (nodes) to use their available hard drives space for mining a new block and validating transactions</a:t>
            </a:r>
            <a:r>
              <a:rPr lang="en-US" sz="2400" b="1"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70575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Byzantine General </a:t>
            </a:r>
            <a:r>
              <a:rPr lang="en-IN" sz="3200" b="1" dirty="0" smtClean="0">
                <a:latin typeface="Times New Roman" panose="02020603050405020304" pitchFamily="18" charset="0"/>
                <a:cs typeface="Times New Roman" panose="02020603050405020304" pitchFamily="18" charset="0"/>
              </a:rPr>
              <a:t>problem</a:t>
            </a:r>
            <a:endParaRPr lang="en-IN" sz="32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243012" y="1691481"/>
            <a:ext cx="6657975" cy="4343400"/>
          </a:xfrm>
          <a:prstGeom prst="rect">
            <a:avLst/>
          </a:prstGeom>
        </p:spPr>
      </p:pic>
    </p:spTree>
    <p:extLst>
      <p:ext uri="{BB962C8B-B14F-4D97-AF65-F5344CB8AC3E}">
        <p14:creationId xmlns:p14="http://schemas.microsoft.com/office/powerpoint/2010/main" val="2784925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Byzantine General problem</a:t>
            </a:r>
            <a:endParaRPr lang="en-IN" sz="2800" dirty="0"/>
          </a:p>
        </p:txBody>
      </p:sp>
      <p:pic>
        <p:nvPicPr>
          <p:cNvPr id="4" name="Content Placeholder 3"/>
          <p:cNvPicPr>
            <a:picLocks noGrp="1" noChangeAspect="1"/>
          </p:cNvPicPr>
          <p:nvPr>
            <p:ph idx="1"/>
          </p:nvPr>
        </p:nvPicPr>
        <p:blipFill>
          <a:blip r:embed="rId2"/>
          <a:stretch>
            <a:fillRect/>
          </a:stretch>
        </p:blipFill>
        <p:spPr>
          <a:xfrm>
            <a:off x="1314450" y="1715294"/>
            <a:ext cx="6515100" cy="4295775"/>
          </a:xfrm>
          <a:prstGeom prst="rect">
            <a:avLst/>
          </a:prstGeom>
        </p:spPr>
      </p:pic>
    </p:spTree>
    <p:extLst>
      <p:ext uri="{BB962C8B-B14F-4D97-AF65-F5344CB8AC3E}">
        <p14:creationId xmlns:p14="http://schemas.microsoft.com/office/powerpoint/2010/main" val="1017146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243012" y="1648619"/>
            <a:ext cx="6657975" cy="4429125"/>
          </a:xfrm>
          <a:prstGeom prst="rect">
            <a:avLst/>
          </a:prstGeom>
        </p:spPr>
      </p:pic>
    </p:spTree>
    <p:extLst>
      <p:ext uri="{BB962C8B-B14F-4D97-AF65-F5344CB8AC3E}">
        <p14:creationId xmlns:p14="http://schemas.microsoft.com/office/powerpoint/2010/main" val="390432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57200" y="1851309"/>
            <a:ext cx="8229600" cy="4397091"/>
          </a:xfrm>
          <a:prstGeom prst="rect">
            <a:avLst/>
          </a:prstGeom>
        </p:spPr>
      </p:pic>
    </p:spTree>
    <p:extLst>
      <p:ext uri="{BB962C8B-B14F-4D97-AF65-F5344CB8AC3E}">
        <p14:creationId xmlns:p14="http://schemas.microsoft.com/office/powerpoint/2010/main" val="226499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223962" y="1672431"/>
            <a:ext cx="6696075" cy="4381500"/>
          </a:xfrm>
          <a:prstGeom prst="rect">
            <a:avLst/>
          </a:prstGeom>
        </p:spPr>
      </p:pic>
    </p:spTree>
    <p:extLst>
      <p:ext uri="{BB962C8B-B14F-4D97-AF65-F5344CB8AC3E}">
        <p14:creationId xmlns:p14="http://schemas.microsoft.com/office/powerpoint/2010/main" val="1649798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66775" y="1247775"/>
            <a:ext cx="7410450" cy="4362450"/>
          </a:xfrm>
          <a:prstGeom prst="rect">
            <a:avLst/>
          </a:prstGeom>
        </p:spPr>
      </p:pic>
    </p:spTree>
    <p:extLst>
      <p:ext uri="{BB962C8B-B14F-4D97-AF65-F5344CB8AC3E}">
        <p14:creationId xmlns:p14="http://schemas.microsoft.com/office/powerpoint/2010/main" val="2362688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smtClean="0">
                <a:latin typeface="Times New Roman" panose="02020603050405020304" pitchFamily="18" charset="0"/>
                <a:cs typeface="Times New Roman" panose="02020603050405020304" pitchFamily="18" charset="0"/>
              </a:rPr>
              <a:t>Generic elements of a blockchain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b="1" dirty="0" smtClean="0">
                <a:latin typeface="Times New Roman" panose="02020603050405020304" pitchFamily="18" charset="0"/>
                <a:cs typeface="Times New Roman" panose="02020603050405020304" pitchFamily="18" charset="0"/>
              </a:rPr>
              <a:t>ADDRESSES</a:t>
            </a:r>
          </a:p>
          <a:p>
            <a:pPr lvl="1" algn="just">
              <a:buFont typeface="Wingdings" pitchFamily="2" charset="2"/>
              <a:buChar char="Ø"/>
            </a:pPr>
            <a:r>
              <a:rPr lang="en-US" sz="2400" dirty="0" smtClean="0">
                <a:latin typeface="Times New Roman" panose="02020603050405020304" pitchFamily="18" charset="0"/>
                <a:cs typeface="Times New Roman" panose="02020603050405020304" pitchFamily="18" charset="0"/>
              </a:rPr>
              <a:t>Unique identifiers (Sender , Receiver)  that are used in a transaction on the blockchain.</a:t>
            </a:r>
          </a:p>
          <a:p>
            <a:pPr lvl="1" algn="just">
              <a:buFont typeface="Wingdings" pitchFamily="2" charset="2"/>
              <a:buChar char="Ø"/>
            </a:pPr>
            <a:r>
              <a:rPr lang="en-US" sz="2400" dirty="0" smtClean="0">
                <a:latin typeface="Times New Roman" panose="02020603050405020304" pitchFamily="18" charset="0"/>
                <a:cs typeface="Times New Roman" panose="02020603050405020304" pitchFamily="18" charset="0"/>
              </a:rPr>
              <a:t>A public key or derived from a public key Algorithm</a:t>
            </a:r>
          </a:p>
          <a:p>
            <a:pPr lvl="1" algn="just">
              <a:buFont typeface="Wingdings" pitchFamily="2" charset="2"/>
              <a:buChar char="Ø"/>
            </a:pPr>
            <a:r>
              <a:rPr lang="en-US" sz="2400" dirty="0" smtClean="0">
                <a:latin typeface="Times New Roman" panose="02020603050405020304" pitchFamily="18" charset="0"/>
                <a:cs typeface="Times New Roman" panose="02020603050405020304" pitchFamily="18" charset="0"/>
              </a:rPr>
              <a:t>As a good practice it is suggested that users generate a new address for each transaction in order to </a:t>
            </a:r>
            <a:r>
              <a:rPr lang="en-US" sz="2400" b="1" dirty="0" smtClean="0">
                <a:latin typeface="Times New Roman" panose="02020603050405020304" pitchFamily="18" charset="0"/>
                <a:cs typeface="Times New Roman" panose="02020603050405020304" pitchFamily="18" charset="0"/>
              </a:rPr>
              <a:t>avoid linking transactions to the common owner</a:t>
            </a:r>
            <a:r>
              <a:rPr lang="en-US" sz="2400" dirty="0" smtClean="0">
                <a:latin typeface="Times New Roman" panose="02020603050405020304" pitchFamily="18" charset="0"/>
                <a:cs typeface="Times New Roman" panose="02020603050405020304" pitchFamily="18" charset="0"/>
              </a:rPr>
              <a:t>, thus avoiding identification.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57200" y="1886547"/>
            <a:ext cx="8229600" cy="3953268"/>
          </a:xfrm>
          <a:prstGeom prst="rect">
            <a:avLst/>
          </a:prstGeom>
        </p:spPr>
      </p:pic>
    </p:spTree>
    <p:extLst>
      <p:ext uri="{BB962C8B-B14F-4D97-AF65-F5344CB8AC3E}">
        <p14:creationId xmlns:p14="http://schemas.microsoft.com/office/powerpoint/2010/main" val="2745723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204912" y="1662906"/>
            <a:ext cx="6734175" cy="4400550"/>
          </a:xfrm>
          <a:prstGeom prst="rect">
            <a:avLst/>
          </a:prstGeom>
        </p:spPr>
      </p:pic>
    </p:spTree>
    <p:extLst>
      <p:ext uri="{BB962C8B-B14F-4D97-AF65-F5344CB8AC3E}">
        <p14:creationId xmlns:p14="http://schemas.microsoft.com/office/powerpoint/2010/main" val="780706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230984" y="1600200"/>
            <a:ext cx="6682031" cy="4525963"/>
          </a:xfrm>
          <a:prstGeom prst="rect">
            <a:avLst/>
          </a:prstGeom>
        </p:spPr>
      </p:pic>
    </p:spTree>
    <p:extLst>
      <p:ext uri="{BB962C8B-B14F-4D97-AF65-F5344CB8AC3E}">
        <p14:creationId xmlns:p14="http://schemas.microsoft.com/office/powerpoint/2010/main" val="3669612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3"/>
          <p:cNvPicPr>
            <a:picLocks noGrp="1" noChangeAspect="1"/>
          </p:cNvPicPr>
          <p:nvPr>
            <p:ph sz="half" idx="1"/>
          </p:nvPr>
        </p:nvPicPr>
        <p:blipFill>
          <a:blip r:embed="rId2"/>
          <a:stretch>
            <a:fillRect/>
          </a:stretch>
        </p:blipFill>
        <p:spPr>
          <a:xfrm>
            <a:off x="457200" y="1600201"/>
            <a:ext cx="4038600" cy="4648200"/>
          </a:xfrm>
          <a:prstGeom prst="rect">
            <a:avLst/>
          </a:prstGeom>
        </p:spPr>
      </p:pic>
      <p:pic>
        <p:nvPicPr>
          <p:cNvPr id="6" name="Content Placeholder 3"/>
          <p:cNvPicPr>
            <a:picLocks noGrp="1" noChangeAspect="1"/>
          </p:cNvPicPr>
          <p:nvPr>
            <p:ph sz="half" idx="2"/>
          </p:nvPr>
        </p:nvPicPr>
        <p:blipFill>
          <a:blip r:embed="rId3"/>
          <a:stretch>
            <a:fillRect/>
          </a:stretch>
        </p:blipFill>
        <p:spPr>
          <a:xfrm>
            <a:off x="4648200" y="1600202"/>
            <a:ext cx="4038600" cy="4648200"/>
          </a:xfrm>
          <a:prstGeom prst="rect">
            <a:avLst/>
          </a:prstGeom>
        </p:spPr>
      </p:pic>
    </p:spTree>
    <p:extLst>
      <p:ext uri="{BB962C8B-B14F-4D97-AF65-F5344CB8AC3E}">
        <p14:creationId xmlns:p14="http://schemas.microsoft.com/office/powerpoint/2010/main" val="3974538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sz="half" idx="1"/>
          </p:nvPr>
        </p:nvPicPr>
        <p:blipFill>
          <a:blip r:embed="rId2"/>
          <a:stretch>
            <a:fillRect/>
          </a:stretch>
        </p:blipFill>
        <p:spPr>
          <a:xfrm>
            <a:off x="457200" y="1600201"/>
            <a:ext cx="4038600" cy="4525962"/>
          </a:xfrm>
          <a:prstGeom prst="rect">
            <a:avLst/>
          </a:prstGeom>
        </p:spPr>
      </p:pic>
      <p:pic>
        <p:nvPicPr>
          <p:cNvPr id="6" name="Content Placeholder 3"/>
          <p:cNvPicPr>
            <a:picLocks noGrp="1" noChangeAspect="1"/>
          </p:cNvPicPr>
          <p:nvPr>
            <p:ph sz="half" idx="2"/>
          </p:nvPr>
        </p:nvPicPr>
        <p:blipFill>
          <a:blip r:embed="rId3"/>
          <a:stretch>
            <a:fillRect/>
          </a:stretch>
        </p:blipFill>
        <p:spPr>
          <a:xfrm>
            <a:off x="4648200" y="1600202"/>
            <a:ext cx="4038600" cy="4525962"/>
          </a:xfrm>
          <a:prstGeom prst="rect">
            <a:avLst/>
          </a:prstGeom>
        </p:spPr>
      </p:pic>
    </p:spTree>
    <p:extLst>
      <p:ext uri="{BB962C8B-B14F-4D97-AF65-F5344CB8AC3E}">
        <p14:creationId xmlns:p14="http://schemas.microsoft.com/office/powerpoint/2010/main" val="3724518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3"/>
          <p:cNvPicPr>
            <a:picLocks noGrp="1" noChangeAspect="1"/>
          </p:cNvPicPr>
          <p:nvPr>
            <p:ph sz="half" idx="1"/>
          </p:nvPr>
        </p:nvPicPr>
        <p:blipFill>
          <a:blip r:embed="rId2"/>
          <a:stretch>
            <a:fillRect/>
          </a:stretch>
        </p:blipFill>
        <p:spPr>
          <a:xfrm>
            <a:off x="457200" y="1600200"/>
            <a:ext cx="4038600" cy="4648200"/>
          </a:xfrm>
          <a:prstGeom prst="rect">
            <a:avLst/>
          </a:prstGeom>
        </p:spPr>
      </p:pic>
      <p:pic>
        <p:nvPicPr>
          <p:cNvPr id="6" name="Content Placeholder 3"/>
          <p:cNvPicPr>
            <a:picLocks noGrp="1" noChangeAspect="1"/>
          </p:cNvPicPr>
          <p:nvPr>
            <p:ph sz="half" idx="2"/>
          </p:nvPr>
        </p:nvPicPr>
        <p:blipFill>
          <a:blip r:embed="rId3"/>
          <a:stretch>
            <a:fillRect/>
          </a:stretch>
        </p:blipFill>
        <p:spPr>
          <a:xfrm>
            <a:off x="4648200" y="1600201"/>
            <a:ext cx="4038600" cy="4648200"/>
          </a:xfrm>
          <a:prstGeom prst="rect">
            <a:avLst/>
          </a:prstGeom>
        </p:spPr>
      </p:pic>
    </p:spTree>
    <p:extLst>
      <p:ext uri="{BB962C8B-B14F-4D97-AF65-F5344CB8AC3E}">
        <p14:creationId xmlns:p14="http://schemas.microsoft.com/office/powerpoint/2010/main" val="3798825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Times New Roman" panose="02020603050405020304" pitchFamily="18" charset="0"/>
                <a:cs typeface="Times New Roman" panose="02020603050405020304" pitchFamily="18" charset="0"/>
              </a:rPr>
              <a:t>Faulty Lieutenant</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2"/>
          <a:stretch>
            <a:fillRect/>
          </a:stretch>
        </p:blipFill>
        <p:spPr>
          <a:xfrm>
            <a:off x="4648200" y="1752601"/>
            <a:ext cx="4038600" cy="4419598"/>
          </a:xfrm>
          <a:prstGeom prst="rect">
            <a:avLst/>
          </a:prstGeom>
        </p:spPr>
      </p:pic>
      <p:pic>
        <p:nvPicPr>
          <p:cNvPr id="6" name="Content Placeholder 5"/>
          <p:cNvPicPr>
            <a:picLocks noGrp="1" noChangeAspect="1"/>
          </p:cNvPicPr>
          <p:nvPr>
            <p:ph sz="half" idx="1"/>
          </p:nvPr>
        </p:nvPicPr>
        <p:blipFill>
          <a:blip r:embed="rId3"/>
          <a:stretch>
            <a:fillRect/>
          </a:stretch>
        </p:blipFill>
        <p:spPr>
          <a:xfrm>
            <a:off x="457200" y="1752600"/>
            <a:ext cx="4038600" cy="4419599"/>
          </a:xfrm>
          <a:prstGeom prst="rect">
            <a:avLst/>
          </a:prstGeom>
        </p:spPr>
      </p:pic>
    </p:spTree>
    <p:extLst>
      <p:ext uri="{BB962C8B-B14F-4D97-AF65-F5344CB8AC3E}">
        <p14:creationId xmlns:p14="http://schemas.microsoft.com/office/powerpoint/2010/main" val="3778648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sz="half" idx="1"/>
          </p:nvPr>
        </p:nvPicPr>
        <p:blipFill>
          <a:blip r:embed="rId2"/>
          <a:stretch>
            <a:fillRect/>
          </a:stretch>
        </p:blipFill>
        <p:spPr>
          <a:xfrm>
            <a:off x="457200" y="1600200"/>
            <a:ext cx="4038600" cy="4571999"/>
          </a:xfrm>
          <a:prstGeom prst="rect">
            <a:avLst/>
          </a:prstGeom>
        </p:spPr>
      </p:pic>
      <p:pic>
        <p:nvPicPr>
          <p:cNvPr id="6" name="Content Placeholder 5"/>
          <p:cNvPicPr>
            <a:picLocks noGrp="1" noChangeAspect="1"/>
          </p:cNvPicPr>
          <p:nvPr>
            <p:ph sz="half" idx="2"/>
          </p:nvPr>
        </p:nvPicPr>
        <p:blipFill>
          <a:blip r:embed="rId3"/>
          <a:stretch>
            <a:fillRect/>
          </a:stretch>
        </p:blipFill>
        <p:spPr>
          <a:xfrm>
            <a:off x="4648200" y="1600201"/>
            <a:ext cx="4267200" cy="4571998"/>
          </a:xfrm>
          <a:prstGeom prst="rect">
            <a:avLst/>
          </a:prstGeom>
        </p:spPr>
      </p:pic>
    </p:spTree>
    <p:extLst>
      <p:ext uri="{BB962C8B-B14F-4D97-AF65-F5344CB8AC3E}">
        <p14:creationId xmlns:p14="http://schemas.microsoft.com/office/powerpoint/2010/main" val="31501689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sz="half" idx="1"/>
          </p:nvPr>
        </p:nvPicPr>
        <p:blipFill>
          <a:blip r:embed="rId2"/>
          <a:stretch>
            <a:fillRect/>
          </a:stretch>
        </p:blipFill>
        <p:spPr>
          <a:xfrm>
            <a:off x="457200" y="1600201"/>
            <a:ext cx="4038600" cy="4525962"/>
          </a:xfrm>
          <a:prstGeom prst="rect">
            <a:avLst/>
          </a:prstGeom>
        </p:spPr>
      </p:pic>
      <p:pic>
        <p:nvPicPr>
          <p:cNvPr id="6" name="Content Placeholder 5"/>
          <p:cNvPicPr>
            <a:picLocks noGrp="1" noChangeAspect="1"/>
          </p:cNvPicPr>
          <p:nvPr>
            <p:ph sz="half" idx="2"/>
          </p:nvPr>
        </p:nvPicPr>
        <p:blipFill>
          <a:blip r:embed="rId3"/>
          <a:stretch>
            <a:fillRect/>
          </a:stretch>
        </p:blipFill>
        <p:spPr>
          <a:xfrm>
            <a:off x="4648200" y="1752601"/>
            <a:ext cx="4038600" cy="3886200"/>
          </a:xfrm>
          <a:prstGeom prst="rect">
            <a:avLst/>
          </a:prstGeom>
        </p:spPr>
      </p:pic>
    </p:spTree>
    <p:extLst>
      <p:ext uri="{BB962C8B-B14F-4D97-AF65-F5344CB8AC3E}">
        <p14:creationId xmlns:p14="http://schemas.microsoft.com/office/powerpoint/2010/main" val="614934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Byzantine Fault Tolerance</a:t>
            </a: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10000"/>
          </a:bodyPr>
          <a:lstStyle/>
          <a:p>
            <a:r>
              <a:rPr lang="en-GB" dirty="0">
                <a:latin typeface="Times New Roman" panose="02020603050405020304" pitchFamily="18" charset="0"/>
                <a:cs typeface="Times New Roman" panose="02020603050405020304" pitchFamily="18" charset="0"/>
              </a:rPr>
              <a:t>Byzantine Fault Tolerance(BFT) is the feature of a distributed network to reach </a:t>
            </a:r>
            <a:r>
              <a:rPr lang="en-GB" dirty="0" smtClean="0">
                <a:latin typeface="Times New Roman" panose="02020603050405020304" pitchFamily="18" charset="0"/>
                <a:cs typeface="Times New Roman" panose="02020603050405020304" pitchFamily="18" charset="0"/>
              </a:rPr>
              <a:t>consensus (agreement </a:t>
            </a:r>
            <a:r>
              <a:rPr lang="en-GB" dirty="0">
                <a:latin typeface="Times New Roman" panose="02020603050405020304" pitchFamily="18" charset="0"/>
                <a:cs typeface="Times New Roman" panose="02020603050405020304" pitchFamily="18" charset="0"/>
              </a:rPr>
              <a:t>on the same value) even when some of the nodes in the network fail to respond or respond with incorrect information. </a:t>
            </a:r>
            <a:endParaRPr lang="en-GB" dirty="0" smtClean="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The </a:t>
            </a:r>
            <a:r>
              <a:rPr lang="en-GB" dirty="0">
                <a:latin typeface="Times New Roman" panose="02020603050405020304" pitchFamily="18" charset="0"/>
                <a:cs typeface="Times New Roman" panose="02020603050405020304" pitchFamily="18" charset="0"/>
              </a:rPr>
              <a:t>objective of a BFT mechanism is to safeguard against the system failures by employing collective decision making(both - correct and faulty nodes) which aims to reduce to influence of the faulty nodes. </a:t>
            </a:r>
            <a:endParaRPr lang="en-GB" dirty="0" smtClean="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BFT </a:t>
            </a:r>
            <a:r>
              <a:rPr lang="en-GB" dirty="0">
                <a:latin typeface="Times New Roman" panose="02020603050405020304" pitchFamily="18" charset="0"/>
                <a:cs typeface="Times New Roman" panose="02020603050405020304" pitchFamily="18" charset="0"/>
              </a:rPr>
              <a:t>is derived from Byzantine Generals' Problem.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6815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3600" b="1" dirty="0" smtClean="0">
                <a:latin typeface="Times New Roman" panose="02020603050405020304" pitchFamily="18" charset="0"/>
                <a:cs typeface="Times New Roman" panose="02020603050405020304" pitchFamily="18" charset="0"/>
              </a:rPr>
              <a:t>Generic elements of a blockchain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95400"/>
            <a:ext cx="8229600" cy="4830763"/>
          </a:xfrm>
        </p:spPr>
        <p:txBody>
          <a:bodyPr>
            <a:normAutofit/>
          </a:bodyPr>
          <a:lstStyle/>
          <a:p>
            <a:r>
              <a:rPr lang="en-US" sz="2800" b="1" dirty="0" smtClean="0">
                <a:latin typeface="Times New Roman" panose="02020603050405020304" pitchFamily="18" charset="0"/>
                <a:cs typeface="Times New Roman" panose="02020603050405020304" pitchFamily="18" charset="0"/>
              </a:rPr>
              <a:t>TRANSACTION </a:t>
            </a:r>
          </a:p>
          <a:p>
            <a:pPr lvl="1">
              <a:buFont typeface="Wingdings" pitchFamily="2" charset="2"/>
              <a:buChar char="Ø"/>
            </a:pPr>
            <a:r>
              <a:rPr lang="en-US" dirty="0"/>
              <a:t>F</a:t>
            </a:r>
            <a:r>
              <a:rPr lang="en-US" dirty="0" smtClean="0"/>
              <a:t>undamental unit of a blockchain. </a:t>
            </a:r>
          </a:p>
          <a:p>
            <a:pPr lvl="1">
              <a:buFont typeface="Wingdings" pitchFamily="2" charset="2"/>
              <a:buChar char="Ø"/>
            </a:pPr>
            <a:r>
              <a:rPr lang="en-US" dirty="0"/>
              <a:t>R</a:t>
            </a:r>
            <a:r>
              <a:rPr lang="en-US" dirty="0" smtClean="0"/>
              <a:t>epresents a transfer of value from one address to another.</a:t>
            </a:r>
          </a:p>
          <a:p>
            <a:r>
              <a:rPr lang="en-US" sz="2800" b="1" dirty="0" smtClean="0">
                <a:latin typeface="Times New Roman" panose="02020603050405020304" pitchFamily="18" charset="0"/>
                <a:cs typeface="Times New Roman" panose="02020603050405020304" pitchFamily="18" charset="0"/>
              </a:rPr>
              <a:t>BLOCK</a:t>
            </a:r>
          </a:p>
          <a:p>
            <a:pPr lvl="1">
              <a:buFont typeface="Wingdings" pitchFamily="2" charset="2"/>
              <a:buChar char="Ø"/>
            </a:pPr>
            <a:r>
              <a:rPr lang="en-US" dirty="0" smtClean="0"/>
              <a:t>A block is composed of multiple transactions and some other elements such as the previous block hash (hash pointer), timestamp, and nonce.</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Nonce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blockchain, a nonce (short for "number used once") is a random or pseudo-random number that is used in the mining process to find a valid hash for a new block</a:t>
            </a:r>
            <a:r>
              <a:rPr lang="en-US" sz="24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It's </a:t>
            </a:r>
            <a:r>
              <a:rPr lang="en-US" sz="2400" dirty="0">
                <a:latin typeface="Times New Roman" panose="02020603050405020304" pitchFamily="18" charset="0"/>
                <a:cs typeface="Times New Roman" panose="02020603050405020304" pitchFamily="18" charset="0"/>
              </a:rPr>
              <a:t>a crucial component of the proof-of-work (</a:t>
            </a:r>
            <a:r>
              <a:rPr lang="en-US" sz="2400" dirty="0" err="1">
                <a:latin typeface="Times New Roman" panose="02020603050405020304" pitchFamily="18" charset="0"/>
                <a:cs typeface="Times New Roman" panose="02020603050405020304" pitchFamily="18" charset="0"/>
              </a:rPr>
              <a:t>PoW</a:t>
            </a:r>
            <a:r>
              <a:rPr lang="en-US" sz="2400" dirty="0">
                <a:latin typeface="Times New Roman" panose="02020603050405020304" pitchFamily="18" charset="0"/>
                <a:cs typeface="Times New Roman" panose="02020603050405020304" pitchFamily="18" charset="0"/>
              </a:rPr>
              <a:t>) consensus mechanism used in many cryptocurrencies like Bitcoin</a:t>
            </a:r>
            <a:r>
              <a:rPr lang="en-US" sz="24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nonce, along with other block data, is fed into a cryptographic hash function, and the miner's goal is to find a nonce value that produces a hash output meeting specific criteria (e.g., starting with a certain number of zeros).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366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9600" y="457201"/>
            <a:ext cx="8001000" cy="5334794"/>
          </a:xfrm>
          <a:prstGeom prst="rect">
            <a:avLst/>
          </a:prstGeom>
        </p:spPr>
      </p:pic>
    </p:spTree>
    <p:extLst>
      <p:ext uri="{BB962C8B-B14F-4D97-AF65-F5344CB8AC3E}">
        <p14:creationId xmlns:p14="http://schemas.microsoft.com/office/powerpoint/2010/main" val="15324700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3200" b="1" dirty="0" smtClean="0">
                <a:latin typeface="Times New Roman" panose="02020603050405020304" pitchFamily="18" charset="0"/>
                <a:cs typeface="Times New Roman" panose="02020603050405020304" pitchFamily="18" charset="0"/>
              </a:rPr>
              <a:t>Generic elements of a blockchain</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066800"/>
            <a:ext cx="8534400" cy="5562600"/>
          </a:xfrm>
        </p:spPr>
        <p:txBody>
          <a:bodyPr>
            <a:normAutofit fontScale="92500"/>
          </a:bodyPr>
          <a:lstStyle/>
          <a:p>
            <a:r>
              <a:rPr lang="en-US" b="1" dirty="0" smtClean="0"/>
              <a:t>NODES</a:t>
            </a:r>
          </a:p>
          <a:p>
            <a:pPr lvl="1" algn="just">
              <a:buFont typeface="Wingdings" pitchFamily="2" charset="2"/>
              <a:buChar char="Ø"/>
            </a:pPr>
            <a:r>
              <a:rPr lang="en-US" dirty="0" smtClean="0">
                <a:latin typeface="Times New Roman" panose="02020603050405020304" pitchFamily="18" charset="0"/>
                <a:cs typeface="Times New Roman" panose="02020603050405020304" pitchFamily="18" charset="0"/>
              </a:rPr>
              <a:t>Performs various functions depending on the type of the blockchain used and the role assigned to the node.</a:t>
            </a:r>
          </a:p>
          <a:p>
            <a:pPr lvl="1" algn="just">
              <a:buFont typeface="Wingdings" pitchFamily="2" charset="2"/>
              <a:buChar char="Ø"/>
            </a:pPr>
            <a:r>
              <a:rPr lang="en-US" b="1" dirty="0" smtClean="0">
                <a:solidFill>
                  <a:srgbClr val="FF0000"/>
                </a:solidFill>
                <a:latin typeface="Times New Roman" panose="02020603050405020304" pitchFamily="18" charset="0"/>
                <a:cs typeface="Times New Roman" panose="02020603050405020304" pitchFamily="18" charset="0"/>
              </a:rPr>
              <a:t> Types of node: </a:t>
            </a:r>
            <a:r>
              <a:rPr lang="en-US" dirty="0" smtClean="0">
                <a:latin typeface="Times New Roman" panose="02020603050405020304" pitchFamily="18" charset="0"/>
                <a:cs typeface="Times New Roman" panose="02020603050405020304" pitchFamily="18" charset="0"/>
              </a:rPr>
              <a:t>Full Nodes ,Light Nodes</a:t>
            </a:r>
          </a:p>
          <a:p>
            <a:pPr lvl="2" algn="just">
              <a:buFont typeface="Wingdings" pitchFamily="2" charset="2"/>
              <a:buChar char="Ø"/>
            </a:pPr>
            <a:r>
              <a:rPr lang="en-US" dirty="0" smtClean="0">
                <a:solidFill>
                  <a:srgbClr val="FF0000"/>
                </a:solidFill>
                <a:latin typeface="Times New Roman" panose="02020603050405020304" pitchFamily="18" charset="0"/>
                <a:cs typeface="Times New Roman" panose="02020603050405020304" pitchFamily="18" charset="0"/>
              </a:rPr>
              <a:t>Full nodes:  </a:t>
            </a: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tore a complete copy of the Blockchain ledger</a:t>
            </a:r>
          </a:p>
          <a:p>
            <a:pPr lvl="2" algn="just">
              <a:buFont typeface="Wingdings" pitchFamily="2" charset="2"/>
              <a:buChar char="Ø"/>
            </a:pPr>
            <a:r>
              <a:rPr lang="en-US" dirty="0" smtClean="0">
                <a:solidFill>
                  <a:srgbClr val="FF0000"/>
                </a:solidFill>
                <a:latin typeface="Times New Roman" panose="02020603050405020304" pitchFamily="18" charset="0"/>
                <a:cs typeface="Times New Roman" panose="02020603050405020304" pitchFamily="18" charset="0"/>
              </a:rPr>
              <a:t>Light nodes: </a:t>
            </a:r>
            <a:r>
              <a:rPr lang="en-US" dirty="0" smtClean="0">
                <a:latin typeface="Times New Roman" panose="02020603050405020304" pitchFamily="18" charset="0"/>
                <a:cs typeface="Times New Roman" panose="02020603050405020304" pitchFamily="18" charset="0"/>
              </a:rPr>
              <a:t>Only store the necessary data to verify transactions.</a:t>
            </a:r>
          </a:p>
          <a:p>
            <a:pPr lvl="2" algn="just">
              <a:buFont typeface="Wingdings" pitchFamily="2" charset="2"/>
              <a:buChar char="Ø"/>
            </a:pPr>
            <a:r>
              <a:rPr lang="en-US" dirty="0" smtClean="0">
                <a:solidFill>
                  <a:srgbClr val="FF0000"/>
                </a:solidFill>
                <a:latin typeface="Times New Roman" panose="02020603050405020304" pitchFamily="18" charset="0"/>
                <a:cs typeface="Times New Roman" panose="02020603050405020304" pitchFamily="18" charset="0"/>
              </a:rPr>
              <a:t>Miners: </a:t>
            </a:r>
            <a:r>
              <a:rPr lang="en-US" dirty="0" smtClean="0">
                <a:latin typeface="Times New Roman" panose="02020603050405020304" pitchFamily="18" charset="0"/>
                <a:cs typeface="Times New Roman" panose="02020603050405020304" pitchFamily="18" charset="0"/>
              </a:rPr>
              <a:t>Find the valid block, store a copy and distribute it to other nodes) – Powerful Computers / hardware</a:t>
            </a:r>
          </a:p>
          <a:p>
            <a:pPr lvl="3" algn="just">
              <a:buFont typeface="Wingdings" pitchFamily="2" charset="2"/>
              <a:buChar char="ü"/>
            </a:pPr>
            <a:r>
              <a:rPr lang="en-US" b="1" dirty="0" smtClean="0">
                <a:latin typeface="Times New Roman" panose="02020603050405020304" pitchFamily="18" charset="0"/>
                <a:cs typeface="Times New Roman" panose="02020603050405020304" pitchFamily="18" charset="0"/>
              </a:rPr>
              <a:t>Validation of Transactions </a:t>
            </a:r>
          </a:p>
          <a:p>
            <a:pPr lvl="3" algn="just">
              <a:buFont typeface="Wingdings" pitchFamily="2" charset="2"/>
              <a:buChar char="ü"/>
            </a:pPr>
            <a:r>
              <a:rPr lang="en-US" b="1" dirty="0" smtClean="0">
                <a:latin typeface="Times New Roman" panose="02020603050405020304" pitchFamily="18" charset="0"/>
                <a:cs typeface="Times New Roman" panose="02020603050405020304" pitchFamily="18" charset="0"/>
              </a:rPr>
              <a:t>Gathering transactions for a Block</a:t>
            </a:r>
          </a:p>
          <a:p>
            <a:pPr lvl="3" algn="just">
              <a:buFont typeface="Wingdings" pitchFamily="2" charset="2"/>
              <a:buChar char="ü"/>
            </a:pPr>
            <a:r>
              <a:rPr lang="en-US" b="1" dirty="0" smtClean="0">
                <a:latin typeface="Times New Roman" panose="02020603050405020304" pitchFamily="18" charset="0"/>
                <a:cs typeface="Times New Roman" panose="02020603050405020304" pitchFamily="18" charset="0"/>
              </a:rPr>
              <a:t>Broadcasting a valid transaction and block </a:t>
            </a:r>
          </a:p>
          <a:p>
            <a:pPr lvl="3" algn="just">
              <a:buFont typeface="Wingdings" pitchFamily="2" charset="2"/>
              <a:buChar char="ü"/>
            </a:pPr>
            <a:r>
              <a:rPr lang="en-US" b="1" dirty="0" smtClean="0">
                <a:latin typeface="Times New Roman" panose="02020603050405020304" pitchFamily="18" charset="0"/>
                <a:cs typeface="Times New Roman" panose="02020603050405020304" pitchFamily="18" charset="0"/>
              </a:rPr>
              <a:t>Consensus on next block creation </a:t>
            </a:r>
          </a:p>
          <a:p>
            <a:pPr lvl="3" algn="just">
              <a:buFont typeface="Wingdings" pitchFamily="2" charset="2"/>
              <a:buChar char="ü"/>
            </a:pPr>
            <a:r>
              <a:rPr lang="en-US" b="1" dirty="0" smtClean="0">
                <a:latin typeface="Times New Roman" panose="02020603050405020304" pitchFamily="18" charset="0"/>
                <a:cs typeface="Times New Roman" panose="02020603050405020304" pitchFamily="18" charset="0"/>
              </a:rPr>
              <a:t>Chaining of blocks</a:t>
            </a:r>
          </a:p>
          <a:p>
            <a:pPr lvl="2" algn="just">
              <a:buFont typeface="Wingdings" pitchFamily="2" charset="2"/>
              <a:buChar char="Ø"/>
            </a:pP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2015</TotalTime>
  <Words>1316</Words>
  <Application>Microsoft Office PowerPoint</Application>
  <PresentationFormat>On-screen Show (4:3)</PresentationFormat>
  <Paragraphs>127</Paragraphs>
  <Slides>59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Times New Roman</vt:lpstr>
      <vt:lpstr>Wingdings</vt:lpstr>
      <vt:lpstr>Office Theme</vt:lpstr>
      <vt:lpstr>19ZO03 - INTRODUCTION TO BLOCKCHAIN TECHNOLOGY </vt:lpstr>
      <vt:lpstr>Syllabus</vt:lpstr>
      <vt:lpstr>Structure of Blockchain</vt:lpstr>
      <vt:lpstr>Structure of Blockchain</vt:lpstr>
      <vt:lpstr>Generic elements of a blockchain</vt:lpstr>
      <vt:lpstr>Generic elements of a blockchain</vt:lpstr>
      <vt:lpstr>Nonce</vt:lpstr>
      <vt:lpstr>PowerPoint Presentation</vt:lpstr>
      <vt:lpstr>Generic elements of a blockchain</vt:lpstr>
      <vt:lpstr>Generic elements of a blockchain</vt:lpstr>
      <vt:lpstr> SMART CONTRACTS </vt:lpstr>
      <vt:lpstr> SMART CONTRACTS </vt:lpstr>
      <vt:lpstr>PowerPoint Presentation</vt:lpstr>
      <vt:lpstr>PowerPoint Presentation</vt:lpstr>
      <vt:lpstr>PowerPoint Presentation</vt:lpstr>
      <vt:lpstr>Generic elements of a blockchain</vt:lpstr>
      <vt:lpstr>Generic elements of a blockchain</vt:lpstr>
      <vt:lpstr>Block structure</vt:lpstr>
      <vt:lpstr>Consensus Mechanisms</vt:lpstr>
      <vt:lpstr>PowerPoint Presentation</vt:lpstr>
      <vt:lpstr>PowerPoint Presentation</vt:lpstr>
      <vt:lpstr>PowerPoint Presentation</vt:lpstr>
      <vt:lpstr>Distributed Consensus</vt:lpstr>
      <vt:lpstr>Distributed Consensus</vt:lpstr>
      <vt:lpstr>Distributed Consensus</vt:lpstr>
      <vt:lpstr>Distributed Consensus</vt:lpstr>
      <vt:lpstr>PowerPoint Presentation</vt:lpstr>
      <vt:lpstr>Consensus Mechanisms</vt:lpstr>
      <vt:lpstr>Double Spending</vt:lpstr>
      <vt:lpstr>CONSENSUS MECHANISMS</vt:lpstr>
      <vt:lpstr>Consensus Requirements</vt:lpstr>
      <vt:lpstr>Types of Consensus Mechanisms</vt:lpstr>
      <vt:lpstr>TYPES OF CONSENSUS MECHANISM</vt:lpstr>
      <vt:lpstr>Types of Consensus Mechanisms</vt:lpstr>
      <vt:lpstr>TYPES OF CONSENSUS MECHANISM</vt:lpstr>
      <vt:lpstr>Proof Of Work(PoW)</vt:lpstr>
      <vt:lpstr>Proof Of Work(PoW)</vt:lpstr>
      <vt:lpstr>Proof of Stake (PoS)</vt:lpstr>
      <vt:lpstr>PowerPoint Presentation</vt:lpstr>
      <vt:lpstr> Workflow of a PoS-based mechanism </vt:lpstr>
      <vt:lpstr>How staking works in PoS</vt:lpstr>
      <vt:lpstr>Proof of elapsed time (PoET)</vt:lpstr>
      <vt:lpstr>Proof of Capacity (PoC)</vt:lpstr>
      <vt:lpstr>Byzantine General problem</vt:lpstr>
      <vt:lpstr>Byzantine General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Faulty Lieutenant</vt:lpstr>
      <vt:lpstr>PowerPoint Presentation</vt:lpstr>
      <vt:lpstr>PowerPoint Presentation</vt:lpstr>
      <vt:lpstr>Byzantine Fault Tolerance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viji</dc:creator>
  <cp:lastModifiedBy>Dr VIJAYALAKSHMI S</cp:lastModifiedBy>
  <cp:revision>145</cp:revision>
  <dcterms:created xsi:type="dcterms:W3CDTF">2023-06-24T09:46:01Z</dcterms:created>
  <dcterms:modified xsi:type="dcterms:W3CDTF">2025-07-15T04:39:34Z</dcterms:modified>
</cp:coreProperties>
</file>